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3" r:id="rId2"/>
    <p:sldMasterId id="2147483661" r:id="rId3"/>
  </p:sldMasterIdLst>
  <p:notesMasterIdLst>
    <p:notesMasterId r:id="rId3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94" r:id="rId15"/>
    <p:sldId id="268" r:id="rId16"/>
    <p:sldId id="269" r:id="rId17"/>
    <p:sldId id="270" r:id="rId18"/>
    <p:sldId id="271" r:id="rId19"/>
    <p:sldId id="290" r:id="rId20"/>
    <p:sldId id="273" r:id="rId21"/>
    <p:sldId id="303" r:id="rId22"/>
    <p:sldId id="274" r:id="rId23"/>
    <p:sldId id="298" r:id="rId24"/>
    <p:sldId id="297" r:id="rId25"/>
    <p:sldId id="275" r:id="rId26"/>
    <p:sldId id="276" r:id="rId27"/>
    <p:sldId id="277" r:id="rId28"/>
    <p:sldId id="278" r:id="rId29"/>
    <p:sldId id="302" r:id="rId30"/>
    <p:sldId id="291" r:id="rId31"/>
    <p:sldId id="292" r:id="rId32"/>
    <p:sldId id="293" r:id="rId33"/>
  </p:sldIdLst>
  <p:sldSz cx="24384000" cy="13716000"/>
  <p:notesSz cx="6858000" cy="9144000"/>
  <p:embeddedFontLst>
    <p:embeddedFont>
      <p:font typeface="Pretendard Black" panose="020B0600000101010101" charset="-127"/>
      <p:bold r:id="rId35"/>
    </p:embeddedFont>
    <p:embeddedFont>
      <p:font typeface="Pretendard Bold" panose="020B0600000101010101" charset="-127"/>
      <p:bold r:id="rId36"/>
    </p:embeddedFont>
    <p:embeddedFont>
      <p:font typeface="Pretendard ExtraBold" panose="020B0600000101010101" charset="-127"/>
      <p:bold r:id="rId37"/>
    </p:embeddedFont>
    <p:embeddedFont>
      <p:font typeface="Pretendard Light" panose="020B0600000101010101" charset="-127"/>
      <p:regular r:id="rId38"/>
    </p:embeddedFont>
    <p:embeddedFont>
      <p:font typeface="Pretendard Medium" panose="020B0600000101010101" charset="-127"/>
      <p:bold r:id="rId39"/>
    </p:embeddedFont>
    <p:embeddedFont>
      <p:font typeface="Pretendard Regular" panose="020B0600000101010101" charset="-127"/>
      <p:regular r:id="rId40"/>
    </p:embeddedFont>
    <p:embeddedFont>
      <p:font typeface="Pretendard SemiBold" panose="020B0600000101010101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AFC"/>
    <a:srgbClr val="9111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E7FA4-DDB0-4C71-A0AA-CE8289544FC1}" v="15" dt="2026-01-15T17:30:04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519" autoAdjust="0"/>
  </p:normalViewPr>
  <p:slideViewPr>
    <p:cSldViewPr>
      <p:cViewPr varScale="1">
        <p:scale>
          <a:sx n="44" d="100"/>
          <a:sy n="44" d="100"/>
        </p:scale>
        <p:origin x="78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h Seungmin" userId="ad3e0043f6c4451a" providerId="LiveId" clId="{E52D6A01-BB0B-4D08-8D23-671071F51A8C}"/>
    <pc:docChg chg="custSel modSld">
      <pc:chgData name="Noh Seungmin" userId="ad3e0043f6c4451a" providerId="LiveId" clId="{E52D6A01-BB0B-4D08-8D23-671071F51A8C}" dt="2026-01-15T17:36:17.110" v="8181" actId="20577"/>
      <pc:docMkLst>
        <pc:docMk/>
      </pc:docMkLst>
      <pc:sldChg chg="delSp modSp mod modNotesTx">
        <pc:chgData name="Noh Seungmin" userId="ad3e0043f6c4451a" providerId="LiveId" clId="{E52D6A01-BB0B-4D08-8D23-671071F51A8C}" dt="2026-01-15T17:17:15.114" v="2585" actId="478"/>
        <pc:sldMkLst>
          <pc:docMk/>
          <pc:sldMk cId="0" sldId="263"/>
        </pc:sldMkLst>
        <pc:spChg chg="del">
          <ac:chgData name="Noh Seungmin" userId="ad3e0043f6c4451a" providerId="LiveId" clId="{E52D6A01-BB0B-4D08-8D23-671071F51A8C}" dt="2026-01-15T17:17:15.114" v="2585" actId="478"/>
          <ac:spMkLst>
            <pc:docMk/>
            <pc:sldMk cId="0" sldId="263"/>
            <ac:spMk id="19" creationId="{00000000-0000-0000-0000-000000000000}"/>
          </ac:spMkLst>
        </pc:spChg>
        <pc:spChg chg="mod">
          <ac:chgData name="Noh Seungmin" userId="ad3e0043f6c4451a" providerId="LiveId" clId="{E52D6A01-BB0B-4D08-8D23-671071F51A8C}" dt="2026-01-15T17:16:49.673" v="2464" actId="1076"/>
          <ac:spMkLst>
            <pc:docMk/>
            <pc:sldMk cId="0" sldId="263"/>
            <ac:spMk id="21" creationId="{00000000-0000-0000-0000-000000000000}"/>
          </ac:spMkLst>
        </pc:spChg>
      </pc:sldChg>
      <pc:sldChg chg="modSp mod modNotesTx">
        <pc:chgData name="Noh Seungmin" userId="ad3e0043f6c4451a" providerId="LiveId" clId="{E52D6A01-BB0B-4D08-8D23-671071F51A8C}" dt="2026-01-15T17:20:38.309" v="3704" actId="20577"/>
        <pc:sldMkLst>
          <pc:docMk/>
          <pc:sldMk cId="0" sldId="264"/>
        </pc:sldMkLst>
        <pc:spChg chg="mod">
          <ac:chgData name="Noh Seungmin" userId="ad3e0043f6c4451a" providerId="LiveId" clId="{E52D6A01-BB0B-4D08-8D23-671071F51A8C}" dt="2026-01-15T17:17:49.989" v="2745" actId="1035"/>
          <ac:spMkLst>
            <pc:docMk/>
            <pc:sldMk cId="0" sldId="264"/>
            <ac:spMk id="5" creationId="{00000000-0000-0000-0000-000000000000}"/>
          </ac:spMkLst>
        </pc:spChg>
        <pc:picChg chg="mod">
          <ac:chgData name="Noh Seungmin" userId="ad3e0043f6c4451a" providerId="LiveId" clId="{E52D6A01-BB0B-4D08-8D23-671071F51A8C}" dt="2026-01-15T17:17:56.355" v="2746" actId="1036"/>
          <ac:picMkLst>
            <pc:docMk/>
            <pc:sldMk cId="0" sldId="264"/>
            <ac:picMk id="7" creationId="{00000000-0000-0000-0000-000000000000}"/>
          </ac:picMkLst>
        </pc:picChg>
        <pc:picChg chg="mod">
          <ac:chgData name="Noh Seungmin" userId="ad3e0043f6c4451a" providerId="LiveId" clId="{E52D6A01-BB0B-4D08-8D23-671071F51A8C}" dt="2026-01-15T17:17:56.717" v="2747" actId="1036"/>
          <ac:picMkLst>
            <pc:docMk/>
            <pc:sldMk cId="0" sldId="264"/>
            <ac:picMk id="8" creationId="{00000000-0000-0000-0000-000000000000}"/>
          </ac:picMkLst>
        </pc:picChg>
        <pc:picChg chg="mod">
          <ac:chgData name="Noh Seungmin" userId="ad3e0043f6c4451a" providerId="LiveId" clId="{E52D6A01-BB0B-4D08-8D23-671071F51A8C}" dt="2026-01-15T17:17:57.739" v="2748" actId="1036"/>
          <ac:picMkLst>
            <pc:docMk/>
            <pc:sldMk cId="0" sldId="264"/>
            <ac:picMk id="19" creationId="{00000000-0000-0000-0000-000000000000}"/>
          </ac:picMkLst>
        </pc:picChg>
      </pc:sldChg>
      <pc:sldChg chg="modNotesTx">
        <pc:chgData name="Noh Seungmin" userId="ad3e0043f6c4451a" providerId="LiveId" clId="{E52D6A01-BB0B-4D08-8D23-671071F51A8C}" dt="2026-01-15T17:21:21.819" v="3849" actId="20577"/>
        <pc:sldMkLst>
          <pc:docMk/>
          <pc:sldMk cId="0" sldId="265"/>
        </pc:sldMkLst>
      </pc:sldChg>
      <pc:sldChg chg="modSp mod">
        <pc:chgData name="Noh Seungmin" userId="ad3e0043f6c4451a" providerId="LiveId" clId="{E52D6A01-BB0B-4D08-8D23-671071F51A8C}" dt="2026-01-15T17:35:46.891" v="8180" actId="20577"/>
        <pc:sldMkLst>
          <pc:docMk/>
          <pc:sldMk cId="0" sldId="267"/>
        </pc:sldMkLst>
        <pc:spChg chg="mod">
          <ac:chgData name="Noh Seungmin" userId="ad3e0043f6c4451a" providerId="LiveId" clId="{E52D6A01-BB0B-4D08-8D23-671071F51A8C}" dt="2026-01-15T17:35:46.891" v="8180" actId="20577"/>
          <ac:spMkLst>
            <pc:docMk/>
            <pc:sldMk cId="0" sldId="267"/>
            <ac:spMk id="10" creationId="{00000000-0000-0000-0000-000000000000}"/>
          </ac:spMkLst>
        </pc:spChg>
      </pc:sldChg>
      <pc:sldChg chg="modSp mod modNotesTx">
        <pc:chgData name="Noh Seungmin" userId="ad3e0043f6c4451a" providerId="LiveId" clId="{E52D6A01-BB0B-4D08-8D23-671071F51A8C}" dt="2026-01-15T17:28:25.329" v="6197" actId="20577"/>
        <pc:sldMkLst>
          <pc:docMk/>
          <pc:sldMk cId="0" sldId="276"/>
        </pc:sldMkLst>
        <pc:spChg chg="mod">
          <ac:chgData name="Noh Seungmin" userId="ad3e0043f6c4451a" providerId="LiveId" clId="{E52D6A01-BB0B-4D08-8D23-671071F51A8C}" dt="2026-01-15T17:23:41.466" v="4485" actId="14100"/>
          <ac:spMkLst>
            <pc:docMk/>
            <pc:sldMk cId="0" sldId="276"/>
            <ac:spMk id="23" creationId="{00000000-0000-0000-0000-000000000000}"/>
          </ac:spMkLst>
        </pc:spChg>
        <pc:spChg chg="mod">
          <ac:chgData name="Noh Seungmin" userId="ad3e0043f6c4451a" providerId="LiveId" clId="{E52D6A01-BB0B-4D08-8D23-671071F51A8C}" dt="2026-01-15T17:23:43.634" v="4486" actId="14100"/>
          <ac:spMkLst>
            <pc:docMk/>
            <pc:sldMk cId="0" sldId="276"/>
            <ac:spMk id="28" creationId="{00000000-0000-0000-0000-000000000000}"/>
          </ac:spMkLst>
        </pc:spChg>
      </pc:sldChg>
      <pc:sldChg chg="modSp mod modNotesTx">
        <pc:chgData name="Noh Seungmin" userId="ad3e0043f6c4451a" providerId="LiveId" clId="{E52D6A01-BB0B-4D08-8D23-671071F51A8C}" dt="2026-01-15T17:36:17.110" v="8181" actId="20577"/>
        <pc:sldMkLst>
          <pc:docMk/>
          <pc:sldMk cId="0" sldId="277"/>
        </pc:sldMkLst>
        <pc:spChg chg="mod">
          <ac:chgData name="Noh Seungmin" userId="ad3e0043f6c4451a" providerId="LiveId" clId="{E52D6A01-BB0B-4D08-8D23-671071F51A8C}" dt="2026-01-15T17:30:04.896" v="6561"/>
          <ac:spMkLst>
            <pc:docMk/>
            <pc:sldMk cId="0" sldId="277"/>
            <ac:spMk id="10" creationId="{00000000-0000-0000-0000-000000000000}"/>
          </ac:spMkLst>
        </pc:spChg>
        <pc:spChg chg="mod">
          <ac:chgData name="Noh Seungmin" userId="ad3e0043f6c4451a" providerId="LiveId" clId="{E52D6A01-BB0B-4D08-8D23-671071F51A8C}" dt="2026-01-15T17:36:17.110" v="8181" actId="20577"/>
          <ac:spMkLst>
            <pc:docMk/>
            <pc:sldMk cId="0" sldId="277"/>
            <ac:spMk id="14" creationId="{00000000-0000-0000-0000-000000000000}"/>
          </ac:spMkLst>
        </pc:spChg>
      </pc:sldChg>
      <pc:sldChg chg="modSp mod modNotesTx">
        <pc:chgData name="Noh Seungmin" userId="ad3e0043f6c4451a" providerId="LiveId" clId="{E52D6A01-BB0B-4D08-8D23-671071F51A8C}" dt="2026-01-15T17:35:22.900" v="8179" actId="20577"/>
        <pc:sldMkLst>
          <pc:docMk/>
          <pc:sldMk cId="0" sldId="278"/>
        </pc:sldMkLst>
        <pc:spChg chg="mod">
          <ac:chgData name="Noh Seungmin" userId="ad3e0043f6c4451a" providerId="LiveId" clId="{E52D6A01-BB0B-4D08-8D23-671071F51A8C}" dt="2026-01-15T17:31:48.270" v="7126" actId="20577"/>
          <ac:spMkLst>
            <pc:docMk/>
            <pc:sldMk cId="0" sldId="278"/>
            <ac:spMk id="1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7A483-1239-4667-A819-226DDFEA99FD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EA79B-A409-4F3A-A837-560D94A3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2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팀 실타래의 프로젝트를 발표하도록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195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로봇의 설계에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부분은 프레임 및 </a:t>
            </a:r>
            <a:r>
              <a:rPr lang="ko-KR" altLang="en-US" dirty="0" err="1"/>
              <a:t>스터드에</a:t>
            </a:r>
            <a:r>
              <a:rPr lang="ko-KR" altLang="en-US" dirty="0"/>
              <a:t> 대해 설명하겠습니다</a:t>
            </a:r>
            <a:r>
              <a:rPr lang="en-US" altLang="ko-KR" dirty="0"/>
              <a:t>. </a:t>
            </a:r>
            <a:r>
              <a:rPr lang="ko-KR" altLang="en-US" dirty="0"/>
              <a:t>프레임의 경우 화재현장에서 사용할 수 도 있기에 열에 강하고 충격에 강한 소재를 찾아야 했습니다</a:t>
            </a:r>
            <a:r>
              <a:rPr lang="en-US" altLang="ko-KR" dirty="0"/>
              <a:t>. </a:t>
            </a:r>
            <a:r>
              <a:rPr lang="ko-KR" altLang="en-US" dirty="0"/>
              <a:t>그래서 외피는 외부 충격이나 휨</a:t>
            </a:r>
            <a:r>
              <a:rPr lang="en-US" altLang="ko-KR" dirty="0"/>
              <a:t>, </a:t>
            </a:r>
            <a:r>
              <a:rPr lang="ko-KR" altLang="en-US" dirty="0"/>
              <a:t>하중을 잘 견디며 금속보다 강도 대비 밀도가 낮으며 높은 열 주변에서 장시간 사용가능한 고강도 플라스틱 복합재를 선택하였습니다</a:t>
            </a:r>
            <a:r>
              <a:rPr lang="en-US" altLang="ko-KR" dirty="0"/>
              <a:t>. </a:t>
            </a:r>
            <a:r>
              <a:rPr lang="ko-KR" altLang="en-US" dirty="0"/>
              <a:t>내피는 </a:t>
            </a:r>
            <a:r>
              <a:rPr lang="en-US" altLang="ko-KR" dirty="0"/>
              <a:t>PVC</a:t>
            </a:r>
            <a:r>
              <a:rPr lang="ko-KR" altLang="en-US" dirty="0"/>
              <a:t>를 사용하여 외피 단면 강성을 높여 휘거나 좌굴을 방지하고 내부 공간을 대부분 비워 로봇 구조물</a:t>
            </a:r>
            <a:r>
              <a:rPr lang="en-US" altLang="ko-KR" dirty="0"/>
              <a:t>, </a:t>
            </a:r>
            <a:r>
              <a:rPr lang="ko-KR" altLang="en-US" dirty="0"/>
              <a:t>케이블 등 장착이 용이하도록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저희 로봇은 </a:t>
            </a:r>
            <a:r>
              <a:rPr lang="ko-KR" altLang="en-US" dirty="0" err="1"/>
              <a:t>메카넘</a:t>
            </a:r>
            <a:r>
              <a:rPr lang="ko-KR" altLang="en-US" dirty="0"/>
              <a:t> </a:t>
            </a:r>
            <a:r>
              <a:rPr lang="ko-KR" altLang="en-US" dirty="0" err="1"/>
              <a:t>휠을</a:t>
            </a:r>
            <a:r>
              <a:rPr lang="ko-KR" altLang="en-US" dirty="0"/>
              <a:t> 사용하여 이동하도록 설계하였습니다</a:t>
            </a:r>
            <a:r>
              <a:rPr lang="en-US" altLang="ko-KR" dirty="0"/>
              <a:t>. </a:t>
            </a:r>
            <a:r>
              <a:rPr lang="ko-KR" altLang="en-US" dirty="0"/>
              <a:t>각 기둥 끝에 </a:t>
            </a:r>
            <a:r>
              <a:rPr lang="ko-KR" altLang="en-US" dirty="0" err="1"/>
              <a:t>휠을</a:t>
            </a:r>
            <a:r>
              <a:rPr lang="ko-KR" altLang="en-US" dirty="0"/>
              <a:t> 설치하였고 외곽 대비 약 </a:t>
            </a:r>
            <a:r>
              <a:rPr lang="en-US" altLang="ko-KR" dirty="0"/>
              <a:t>1/3</a:t>
            </a:r>
            <a:r>
              <a:rPr lang="ko-KR" altLang="en-US" dirty="0"/>
              <a:t>만 안으로 </a:t>
            </a:r>
            <a:r>
              <a:rPr lang="ko-KR" altLang="en-US" dirty="0" err="1"/>
              <a:t>인세팅하여</a:t>
            </a:r>
            <a:r>
              <a:rPr lang="ko-KR" altLang="en-US" dirty="0"/>
              <a:t> 일부만 돌출되는 형식으로 설계를 하여 지면과 프레임 간의 거리가 과도하지 않도록 의도하였습니다</a:t>
            </a:r>
            <a:r>
              <a:rPr lang="en-US" altLang="ko-KR" dirty="0"/>
              <a:t>.</a:t>
            </a:r>
            <a:r>
              <a:rPr lang="ko-KR" altLang="en-US" dirty="0"/>
              <a:t>또 ㄴ 자 카메라암을 설계하여 로봇의 외부에서 상방을 </a:t>
            </a:r>
            <a:r>
              <a:rPr lang="ko-KR" altLang="en-US" dirty="0" err="1"/>
              <a:t>바로보는</a:t>
            </a:r>
            <a:r>
              <a:rPr lang="ko-KR" altLang="en-US" dirty="0"/>
              <a:t> 형태로 구성하였습니다</a:t>
            </a:r>
            <a:r>
              <a:rPr lang="en-US" altLang="ko-KR" dirty="0"/>
              <a:t>. </a:t>
            </a:r>
            <a:r>
              <a:rPr lang="ko-KR" altLang="en-US" dirty="0"/>
              <a:t>덕분에 로봇이 이동하더라도 일관된 시야와 기준 프레임을 확보할 수 있을 것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8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프레임에 직접적으로 보이는 로봇 다리에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에어매트는 층수마다의 크기가 모두 제 각각입니다</a:t>
            </a:r>
            <a:r>
              <a:rPr lang="en-US" altLang="ko-KR" dirty="0"/>
              <a:t>. </a:t>
            </a:r>
            <a:r>
              <a:rPr lang="ko-KR" altLang="en-US" dirty="0"/>
              <a:t>이에 활용하기 위해 다리의 길이가 변경되어야 생각하여 서랍에 활용되는 </a:t>
            </a:r>
            <a:r>
              <a:rPr lang="ko-KR" altLang="en-US" dirty="0" err="1"/>
              <a:t>텔레스코핑</a:t>
            </a:r>
            <a:r>
              <a:rPr lang="ko-KR" altLang="en-US" dirty="0"/>
              <a:t> 방식을 활용하여 </a:t>
            </a:r>
            <a:r>
              <a:rPr lang="ko-KR" altLang="en-US" dirty="0" err="1"/>
              <a:t>길리</a:t>
            </a:r>
            <a:r>
              <a:rPr lang="ko-KR" altLang="en-US" dirty="0"/>
              <a:t> 조절의 자유로움을 이끌어 냈습니다</a:t>
            </a:r>
            <a:r>
              <a:rPr lang="en-US" altLang="ko-KR" dirty="0"/>
              <a:t>. </a:t>
            </a:r>
            <a:r>
              <a:rPr lang="ko-KR" altLang="en-US" dirty="0"/>
              <a:t>또한 수납 시 최소 길이 수축을 통해 용이성을 높였습니다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전체적으로 저희 로봇은 모듈화 키트형식으로 설계하였습니다</a:t>
            </a:r>
            <a:r>
              <a:rPr lang="en-US" altLang="ko-KR" dirty="0"/>
              <a:t>. </a:t>
            </a:r>
            <a:r>
              <a:rPr lang="ko-KR" altLang="en-US" dirty="0" err="1"/>
              <a:t>전원부</a:t>
            </a:r>
            <a:r>
              <a:rPr lang="ko-KR" altLang="en-US" dirty="0"/>
              <a:t> 모듈</a:t>
            </a:r>
            <a:r>
              <a:rPr lang="en-US" altLang="ko-KR" dirty="0"/>
              <a:t>/ </a:t>
            </a:r>
            <a:r>
              <a:rPr lang="ko-KR" altLang="en-US" dirty="0"/>
              <a:t>카메라암 모듈</a:t>
            </a:r>
            <a:r>
              <a:rPr lang="en-US" altLang="ko-KR" dirty="0"/>
              <a:t>/ </a:t>
            </a:r>
            <a:r>
              <a:rPr lang="ko-KR" altLang="en-US" dirty="0" err="1"/>
              <a:t>로봇바디</a:t>
            </a:r>
            <a:r>
              <a:rPr lang="ko-KR" altLang="en-US" dirty="0"/>
              <a:t> 와 같이 세부분으로 키트화 설계를 진행하여 부피를 최소화하고 수납</a:t>
            </a:r>
            <a:r>
              <a:rPr lang="en-US" altLang="ko-KR" dirty="0"/>
              <a:t>/</a:t>
            </a:r>
            <a:r>
              <a:rPr lang="ko-KR" altLang="en-US" dirty="0"/>
              <a:t>운반</a:t>
            </a:r>
            <a:r>
              <a:rPr lang="en-US" altLang="ko-KR" dirty="0"/>
              <a:t>/</a:t>
            </a:r>
            <a:r>
              <a:rPr lang="ko-KR" altLang="en-US" dirty="0"/>
              <a:t>적재에 용이하도록 의도하였습니다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16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로봇의 실제 현장 운용 흐름입니다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투입될 때는 로봇을 평평한 바닥에 위치시킨 후</a:t>
            </a:r>
            <a:r>
              <a:rPr lang="en-US" altLang="ko-KR" dirty="0"/>
              <a:t> X</a:t>
            </a:r>
            <a:r>
              <a:rPr lang="ko-KR" altLang="en-US" dirty="0"/>
              <a:t>자 프레임을 에어매트의 크기에 맞게 벌려 고정시키고</a:t>
            </a:r>
            <a:r>
              <a:rPr lang="en-US" altLang="ko-KR" dirty="0"/>
              <a:t>, </a:t>
            </a:r>
            <a:r>
              <a:rPr lang="ko-KR" altLang="en-US" dirty="0"/>
              <a:t>고정시키는 동안 다른 인원들은 기존에 사용하던 에어매트에 공기를 주입 후 로봇 프레임 위에 얹어 고정시킵니다</a:t>
            </a:r>
            <a:r>
              <a:rPr lang="en-US" altLang="ko-KR" dirty="0"/>
              <a:t>. </a:t>
            </a:r>
            <a:r>
              <a:rPr lang="ko-KR" altLang="en-US" dirty="0"/>
              <a:t>이후 제어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ko-KR" altLang="en-US" dirty="0" err="1"/>
              <a:t>전원부</a:t>
            </a:r>
            <a:r>
              <a:rPr lang="ko-KR" altLang="en-US" dirty="0"/>
              <a:t> 모듈을 부착하고 커넥터를 연결하여 로봇 구동을 시작하면 현장에 투입할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영상을 보시면 이것처럼 </a:t>
            </a:r>
            <a:r>
              <a:rPr lang="ko-KR" altLang="en-US" dirty="0" err="1"/>
              <a:t>텔레스코픽</a:t>
            </a:r>
            <a:r>
              <a:rPr lang="ko-KR" altLang="en-US" dirty="0"/>
              <a:t> 방식으로 로봇 다리가 펴졌다 접혔다 할 수 있으며 에어매트의 크기에 맞게 조절 후 에어매트를 설치하고 고정하여 사용할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85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 이후 차량 적재 및 보관 흐름입니다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차량에 적재하기 위해서는 우선 로봇의 구동을 중지시킨 후</a:t>
            </a:r>
            <a:r>
              <a:rPr lang="en-US" altLang="ko-KR" dirty="0"/>
              <a:t>, 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ko-KR" altLang="en-US" dirty="0" err="1"/>
              <a:t>전원부</a:t>
            </a:r>
            <a:r>
              <a:rPr lang="ko-KR" altLang="en-US" dirty="0"/>
              <a:t> 모듈을 분리합니다</a:t>
            </a:r>
            <a:r>
              <a:rPr lang="en-US" altLang="ko-KR" dirty="0"/>
              <a:t>. </a:t>
            </a:r>
            <a:r>
              <a:rPr lang="ko-KR" altLang="en-US" dirty="0"/>
              <a:t>다음으로 에어매트를 프레임과 분리하여 공기를 빼내고</a:t>
            </a:r>
            <a:r>
              <a:rPr lang="en-US" altLang="ko-KR" dirty="0"/>
              <a:t>, </a:t>
            </a:r>
            <a:r>
              <a:rPr lang="ko-KR" altLang="en-US" dirty="0"/>
              <a:t>로봇의 </a:t>
            </a:r>
            <a:r>
              <a:rPr lang="en-US" altLang="ko-KR" dirty="0"/>
              <a:t>X</a:t>
            </a:r>
            <a:r>
              <a:rPr lang="ko-KR" altLang="en-US" dirty="0"/>
              <a:t>자 프레임 기둥을 </a:t>
            </a:r>
            <a:r>
              <a:rPr lang="ko-KR" altLang="en-US" dirty="0" err="1"/>
              <a:t>폴딩시킨</a:t>
            </a:r>
            <a:r>
              <a:rPr lang="ko-KR" altLang="en-US" dirty="0"/>
              <a:t> 후 차량에 적재하여 운반할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C404A-EBDD-53EC-7403-6C9C1B5E1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207556-F8A7-6CAA-381D-4BD3238CF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467889-D6E3-CCEC-3AE3-3A21724C7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기존 소방 에어매트와 결합하여 인명 구조 효율 극대화</a:t>
            </a:r>
          </a:p>
          <a:p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B2G 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공공 안전 시장 타겟</a:t>
            </a:r>
          </a:p>
          <a:p>
            <a:endParaRPr lang="en-US" altLang="ko-KR" dirty="0"/>
          </a:p>
          <a:p>
            <a:r>
              <a:rPr lang="ko-KR" altLang="en-US" dirty="0"/>
              <a:t>가치 제안</a:t>
            </a:r>
            <a:r>
              <a:rPr lang="en-US" altLang="ko-KR" dirty="0"/>
              <a:t>:</a:t>
            </a:r>
            <a:endParaRPr lang="ko-KR" altLang="en-US" dirty="0"/>
          </a:p>
          <a:p>
            <a:r>
              <a:rPr lang="en-US" altLang="ko-KR" dirty="0"/>
              <a:t>-</a:t>
            </a:r>
            <a:r>
              <a:rPr lang="ko-KR" altLang="en-US" dirty="0"/>
              <a:t>능동형 안전 착지 보장 </a:t>
            </a:r>
            <a:r>
              <a:rPr lang="en-US" altLang="ko-KR" dirty="0"/>
              <a:t>(AI </a:t>
            </a:r>
            <a:r>
              <a:rPr lang="ko-KR" altLang="en-US" dirty="0"/>
              <a:t>추적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인력 운영 효율화 </a:t>
            </a:r>
            <a:r>
              <a:rPr lang="en-US" altLang="ko-KR" dirty="0"/>
              <a:t>(Zero Labor)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모듈형 키트로 기존 장비 활용 </a:t>
            </a:r>
            <a:r>
              <a:rPr lang="en-US" altLang="ko-KR" dirty="0"/>
              <a:t>(</a:t>
            </a:r>
            <a:r>
              <a:rPr lang="ko-KR" altLang="en-US" dirty="0"/>
              <a:t>예산 절감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수익원</a:t>
            </a:r>
            <a:r>
              <a:rPr lang="en-US" altLang="ko-KR" dirty="0"/>
              <a:t>:</a:t>
            </a:r>
            <a:endParaRPr lang="ko-KR" altLang="en-US" dirty="0"/>
          </a:p>
          <a:p>
            <a:r>
              <a:rPr lang="ko-KR" altLang="en-US" dirty="0"/>
              <a:t>하드웨어</a:t>
            </a:r>
            <a:r>
              <a:rPr lang="en-US" altLang="ko-KR" dirty="0"/>
              <a:t>(</a:t>
            </a:r>
            <a:r>
              <a:rPr lang="ko-KR" altLang="en-US" dirty="0"/>
              <a:t>모듈 키트</a:t>
            </a:r>
            <a:r>
              <a:rPr lang="en-US" altLang="ko-KR" dirty="0"/>
              <a:t>) </a:t>
            </a:r>
            <a:r>
              <a:rPr lang="ko-KR" altLang="en-US" dirty="0"/>
              <a:t>판매</a:t>
            </a:r>
          </a:p>
          <a:p>
            <a:r>
              <a:rPr lang="ko-KR" altLang="en-US" dirty="0"/>
              <a:t>훈련용 시뮬레이터 공급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82D22D-5859-AF7C-244D-F0A9B3245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29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영상은 앞서 말씀드린 설계 및 구동 방식들을 토대로 한 실제 구동을 유니티 상에서 시뮬레이션한 것입니다</a:t>
            </a:r>
            <a:r>
              <a:rPr lang="en-US" altLang="ko-KR" dirty="0"/>
              <a:t>. </a:t>
            </a:r>
            <a:r>
              <a:rPr lang="ko-KR" altLang="en-US" dirty="0"/>
              <a:t>세 가지 시점으로 분리하여 촬영하였는데</a:t>
            </a:r>
            <a:r>
              <a:rPr lang="en-US" altLang="ko-KR" dirty="0"/>
              <a:t>,</a:t>
            </a:r>
            <a:r>
              <a:rPr lang="ko-KR" altLang="en-US" dirty="0"/>
              <a:t> 첫 번째는 에어매트의 </a:t>
            </a:r>
            <a:r>
              <a:rPr lang="ko-KR" altLang="en-US" dirty="0" err="1"/>
              <a:t>뒷편에서</a:t>
            </a:r>
            <a:r>
              <a:rPr lang="en-US" altLang="ko-KR" dirty="0"/>
              <a:t>, </a:t>
            </a:r>
            <a:r>
              <a:rPr lang="ko-KR" altLang="en-US" dirty="0"/>
              <a:t>두 번째는 측면</a:t>
            </a:r>
            <a:r>
              <a:rPr lang="en-US" altLang="ko-KR" dirty="0"/>
              <a:t>, </a:t>
            </a:r>
            <a:r>
              <a:rPr lang="ko-KR" altLang="en-US" dirty="0"/>
              <a:t>세 번째는 낙하 대상자의 시점입니다</a:t>
            </a:r>
            <a:r>
              <a:rPr lang="en-US" altLang="ko-KR" dirty="0"/>
              <a:t>. </a:t>
            </a:r>
            <a:r>
              <a:rPr lang="ko-KR" altLang="en-US" dirty="0"/>
              <a:t>낙하하면서 발생하는 </a:t>
            </a:r>
            <a:r>
              <a:rPr lang="en-US" altLang="ko-KR" dirty="0" err="1"/>
              <a:t>xy</a:t>
            </a:r>
            <a:r>
              <a:rPr lang="ko-KR" altLang="en-US" dirty="0"/>
              <a:t>축 위치 변화를 로봇이 카메라 기반 위치 추적으로 바로잡아 에어매트의 중심점에 사람이 떨어지는 것을 확인하실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80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물체를 </a:t>
            </a:r>
            <a:r>
              <a:rPr lang="ko-KR" altLang="en-US" dirty="0" err="1"/>
              <a:t>트래킹하는</a:t>
            </a:r>
            <a:r>
              <a:rPr lang="ko-KR" altLang="en-US" dirty="0"/>
              <a:t> 기술을 구현한 프로토타입입니다</a:t>
            </a:r>
            <a:r>
              <a:rPr lang="en-US" altLang="ko-KR" dirty="0"/>
              <a:t>. </a:t>
            </a:r>
            <a:r>
              <a:rPr lang="ko-KR" altLang="en-US" dirty="0"/>
              <a:t>왼쪽의 프로토타입 영상은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인텔의 </a:t>
            </a:r>
            <a:r>
              <a:rPr lang="ko-KR" altLang="en-US" dirty="0" err="1"/>
              <a:t>리얼센스</a:t>
            </a:r>
            <a:r>
              <a:rPr lang="ko-KR" altLang="en-US" dirty="0"/>
              <a:t> </a:t>
            </a:r>
            <a:r>
              <a:rPr lang="ko-KR" altLang="en-US" dirty="0" err="1"/>
              <a:t>뎁스</a:t>
            </a:r>
            <a:r>
              <a:rPr lang="ko-KR" altLang="en-US" dirty="0"/>
              <a:t> 카메라를 이용하였고</a:t>
            </a:r>
            <a:r>
              <a:rPr lang="en-US" altLang="ko-KR" dirty="0"/>
              <a:t>, Yolo </a:t>
            </a:r>
            <a:r>
              <a:rPr lang="ko-KR" altLang="en-US" dirty="0"/>
              <a:t>모델을 이용해 카메라가 프레임 내의 특정 물체를 인식하게 되면 해당 물체가 프레임 중심으로부터 얼마나</a:t>
            </a:r>
            <a:r>
              <a:rPr lang="en-US" altLang="ko-KR" dirty="0"/>
              <a:t>, </a:t>
            </a:r>
            <a:r>
              <a:rPr lang="ko-KR" altLang="en-US" dirty="0"/>
              <a:t>그리고 어느 방향으로 떨어져 있는지를 계산하여 움직여야 할 방향 및 </a:t>
            </a:r>
            <a:r>
              <a:rPr lang="ko-KR" altLang="en-US" dirty="0" err="1"/>
              <a:t>속력값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 err="1"/>
              <a:t>속도값을</a:t>
            </a:r>
            <a:r>
              <a:rPr lang="ko-KR" altLang="en-US" dirty="0"/>
              <a:t> 모터로 전달하여 로봇이 이동하도록 명령을 내리도록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77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비즈니스 모델 확장 로드맵입니다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 상단에 보시는 것처럼</a:t>
            </a:r>
            <a:r>
              <a:rPr lang="en-US" altLang="ko-KR" dirty="0"/>
              <a:t>, </a:t>
            </a:r>
            <a:r>
              <a:rPr lang="ko-KR" altLang="en-US" dirty="0"/>
              <a:t>저희의 모든 비즈니스는 </a:t>
            </a:r>
            <a:r>
              <a:rPr lang="en-US" altLang="ko-KR" dirty="0"/>
              <a:t>'AI </a:t>
            </a:r>
            <a:r>
              <a:rPr lang="ko-KR" altLang="en-US" dirty="0"/>
              <a:t>낙하 궤적 예측 및 자율 위치 보정</a:t>
            </a:r>
            <a:r>
              <a:rPr lang="en-US" altLang="ko-KR" dirty="0"/>
              <a:t>'</a:t>
            </a:r>
            <a:r>
              <a:rPr lang="ko-KR" altLang="en-US" dirty="0"/>
              <a:t>이라는 하나의 강력한 </a:t>
            </a:r>
            <a:r>
              <a:rPr lang="en-US" altLang="ko-KR" dirty="0"/>
              <a:t>Core Tech</a:t>
            </a:r>
            <a:r>
              <a:rPr lang="ko-KR" altLang="en-US" dirty="0"/>
              <a:t>에서 시작됩니다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기술을 어떻게 시장에 적용해 나갈지 </a:t>
            </a:r>
            <a:r>
              <a:rPr lang="en-US" altLang="ko-KR" dirty="0"/>
              <a:t>3</a:t>
            </a:r>
            <a:r>
              <a:rPr lang="ko-KR" altLang="en-US" dirty="0"/>
              <a:t>단계로 말씀드리겠습니다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b="0" dirty="0"/>
              <a:t>먼저 </a:t>
            </a:r>
            <a:r>
              <a:rPr lang="en-US" altLang="ko-KR" b="0" dirty="0"/>
              <a:t>1</a:t>
            </a:r>
            <a:r>
              <a:rPr lang="ko-KR" altLang="en-US" b="0" dirty="0"/>
              <a:t>단계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저희는 곧바로 민간 시장에 나가지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대신 </a:t>
            </a:r>
            <a:r>
              <a:rPr lang="en-US" altLang="ko-KR" b="1" dirty="0"/>
              <a:t>'</a:t>
            </a:r>
            <a:r>
              <a:rPr lang="ko-KR" altLang="en-US" b="1" dirty="0"/>
              <a:t>소방</a:t>
            </a:r>
            <a:r>
              <a:rPr lang="en-US" altLang="ko-KR" b="1" dirty="0"/>
              <a:t>/</a:t>
            </a:r>
            <a:r>
              <a:rPr lang="ko-KR" altLang="en-US" b="1" dirty="0"/>
              <a:t>구조용</a:t>
            </a:r>
            <a:r>
              <a:rPr lang="en-US" altLang="ko-KR" b="1" dirty="0"/>
              <a:t>'</a:t>
            </a:r>
            <a:r>
              <a:rPr lang="ko-KR" altLang="en-US" dirty="0"/>
              <a:t> </a:t>
            </a:r>
            <a:r>
              <a:rPr lang="en-US" altLang="ko-KR" dirty="0"/>
              <a:t>B2G </a:t>
            </a:r>
            <a:r>
              <a:rPr lang="ko-KR" altLang="en-US" dirty="0"/>
              <a:t>시장을 첫 타깃으로 잡았습니다</a:t>
            </a:r>
            <a:r>
              <a:rPr lang="en-US" altLang="ko-KR" dirty="0"/>
              <a:t>. </a:t>
            </a:r>
            <a:r>
              <a:rPr lang="ko-KR" altLang="en-US" dirty="0"/>
              <a:t>생명을 다루는 재난 현장은 기술적 요구치가 가장 높은 곳입니다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'</a:t>
            </a:r>
            <a:r>
              <a:rPr lang="ko-KR" altLang="en-US" dirty="0"/>
              <a:t>능동형 안전 착지</a:t>
            </a:r>
            <a:r>
              <a:rPr lang="en-US" altLang="ko-KR" dirty="0"/>
              <a:t>' </a:t>
            </a:r>
            <a:r>
              <a:rPr lang="ko-KR" altLang="en-US" dirty="0"/>
              <a:t>기술을 완벽하게 검증하고</a:t>
            </a:r>
            <a:r>
              <a:rPr lang="en-US" altLang="ko-KR" dirty="0"/>
              <a:t>, </a:t>
            </a:r>
            <a:r>
              <a:rPr lang="ko-KR" altLang="en-US" dirty="0" err="1"/>
              <a:t>소방청</a:t>
            </a:r>
            <a:r>
              <a:rPr lang="ko-KR" altLang="en-US" dirty="0"/>
              <a:t> 등의 공공 레퍼런스를 확보하여 시장 진입 장벽을 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기술의 신뢰성이 확보되면 </a:t>
            </a:r>
            <a:r>
              <a:rPr lang="en-US" altLang="ko-KR" b="0" dirty="0"/>
              <a:t>2</a:t>
            </a:r>
            <a:r>
              <a:rPr lang="ko-KR" altLang="en-US" b="0" dirty="0"/>
              <a:t>단계</a:t>
            </a:r>
            <a:r>
              <a:rPr lang="ko-KR" altLang="en-US" dirty="0"/>
              <a:t>로 진입합니다</a:t>
            </a:r>
            <a:r>
              <a:rPr lang="en-US" altLang="ko-KR" dirty="0"/>
              <a:t>. </a:t>
            </a:r>
            <a:r>
              <a:rPr lang="ko-KR" altLang="en-US" dirty="0"/>
              <a:t>타깃은 </a:t>
            </a:r>
            <a:r>
              <a:rPr lang="en-US" altLang="ko-KR" b="1" dirty="0"/>
              <a:t>'</a:t>
            </a:r>
            <a:r>
              <a:rPr lang="ko-KR" altLang="en-US" b="1" dirty="0" err="1"/>
              <a:t>드론</a:t>
            </a:r>
            <a:r>
              <a:rPr lang="ko-KR" altLang="en-US" b="1" dirty="0"/>
              <a:t> 및 </a:t>
            </a:r>
            <a:r>
              <a:rPr lang="en-US" altLang="ko-KR" b="1" dirty="0"/>
              <a:t>UAM'</a:t>
            </a:r>
            <a:r>
              <a:rPr lang="ko-KR" altLang="en-US" dirty="0"/>
              <a:t> 시장입니다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소방 로봇의 </a:t>
            </a:r>
            <a:r>
              <a:rPr lang="en-US" altLang="ko-KR" dirty="0"/>
              <a:t>'</a:t>
            </a:r>
            <a:r>
              <a:rPr lang="ko-KR" altLang="en-US" dirty="0"/>
              <a:t>받아내는 기술</a:t>
            </a:r>
            <a:r>
              <a:rPr lang="en-US" altLang="ko-KR" dirty="0"/>
              <a:t>'</a:t>
            </a:r>
            <a:r>
              <a:rPr lang="ko-KR" altLang="en-US" dirty="0"/>
              <a:t>을 </a:t>
            </a:r>
            <a:r>
              <a:rPr lang="en-US" altLang="ko-KR" dirty="0"/>
              <a:t>'</a:t>
            </a:r>
            <a:r>
              <a:rPr lang="ko-KR" altLang="en-US" dirty="0"/>
              <a:t>안전하게 </a:t>
            </a:r>
            <a:r>
              <a:rPr lang="ko-KR" altLang="en-US" dirty="0" err="1"/>
              <a:t>착륙시키는</a:t>
            </a:r>
            <a:r>
              <a:rPr lang="ko-KR" altLang="en-US" dirty="0"/>
              <a:t> 기술</a:t>
            </a:r>
            <a:r>
              <a:rPr lang="en-US" altLang="ko-KR" dirty="0"/>
              <a:t>'</a:t>
            </a:r>
            <a:r>
              <a:rPr lang="ko-KR" altLang="en-US" dirty="0"/>
              <a:t>로 전환하는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해상이나 도서 산간 지역의 악천후 속에서도 고가의 </a:t>
            </a:r>
            <a:r>
              <a:rPr lang="ko-KR" altLang="en-US" dirty="0" err="1"/>
              <a:t>드론</a:t>
            </a:r>
            <a:r>
              <a:rPr lang="ko-KR" altLang="en-US" dirty="0"/>
              <a:t> 장비 파손을 막고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정밀 도킹을 통한 무선 충전까지 지원하여 높은 부가가치를 창출하겠습니다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0" dirty="0"/>
              <a:t>3</a:t>
            </a:r>
            <a:r>
              <a:rPr lang="ko-KR" altLang="en-US" b="0" dirty="0"/>
              <a:t>단계는 확장의 단계로</a:t>
            </a:r>
            <a:r>
              <a:rPr lang="en-US" altLang="ko-KR" dirty="0"/>
              <a:t>, </a:t>
            </a:r>
            <a:r>
              <a:rPr lang="ko-KR" altLang="en-US" dirty="0"/>
              <a:t>두 가지 트랙을 동시에 진행하여 수익을 극대화합니다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'</a:t>
            </a:r>
            <a:r>
              <a:rPr lang="ko-KR" altLang="en-US" dirty="0"/>
              <a:t>스마트 돌리</a:t>
            </a:r>
            <a:r>
              <a:rPr lang="en-US" altLang="ko-KR" dirty="0"/>
              <a:t>'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건설 현장의 무거운 자재를 옮기는 로봇으로</a:t>
            </a:r>
            <a:r>
              <a:rPr lang="en-US" altLang="ko-KR" dirty="0"/>
              <a:t>, RaaS(Robot as a Service) </a:t>
            </a:r>
            <a:r>
              <a:rPr lang="ko-KR" altLang="en-US" dirty="0"/>
              <a:t>모델을 도입해 지속적인 수익을 창출하겠습니다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‘</a:t>
            </a:r>
            <a:r>
              <a:rPr lang="ko-KR" altLang="en-US" dirty="0" err="1"/>
              <a:t>세이프티</a:t>
            </a:r>
            <a:r>
              <a:rPr lang="ko-KR" altLang="en-US" dirty="0"/>
              <a:t> </a:t>
            </a:r>
            <a:r>
              <a:rPr lang="ko-KR" altLang="en-US" dirty="0" err="1"/>
              <a:t>캐쳐</a:t>
            </a:r>
            <a:r>
              <a:rPr lang="en-US" altLang="ko-KR" dirty="0"/>
              <a:t>'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중대재해처벌법 이슈가 있는 현장에 </a:t>
            </a:r>
            <a:r>
              <a:rPr lang="ko-KR" altLang="en-US" dirty="0" err="1"/>
              <a:t>낙하물</a:t>
            </a:r>
            <a:r>
              <a:rPr lang="ko-KR" altLang="en-US" dirty="0"/>
              <a:t> 방호 솔루션을 제공하여 </a:t>
            </a:r>
            <a:r>
              <a:rPr lang="en-US" altLang="ko-KR" dirty="0"/>
              <a:t>B2B </a:t>
            </a:r>
            <a:r>
              <a:rPr lang="ko-KR" altLang="en-US" dirty="0"/>
              <a:t>안전 시장을 공략하겠습니다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정리하자면</a:t>
            </a:r>
            <a:r>
              <a:rPr lang="en-US" altLang="ko-KR" dirty="0"/>
              <a:t>, </a:t>
            </a:r>
            <a:r>
              <a:rPr lang="ko-KR" altLang="en-US" dirty="0"/>
              <a:t>저희 실타래는 </a:t>
            </a:r>
            <a:r>
              <a:rPr lang="en-US" altLang="ko-KR" dirty="0"/>
              <a:t>'</a:t>
            </a:r>
            <a:r>
              <a:rPr lang="ko-KR" altLang="en-US" dirty="0"/>
              <a:t>공공 안전 검증</a:t>
            </a:r>
            <a:r>
              <a:rPr lang="en-US" altLang="ko-KR" dirty="0"/>
              <a:t>'</a:t>
            </a:r>
            <a:r>
              <a:rPr lang="ko-KR" altLang="en-US" dirty="0"/>
              <a:t>을 시작으로 </a:t>
            </a:r>
            <a:r>
              <a:rPr lang="en-US" altLang="ko-KR" dirty="0"/>
              <a:t>'</a:t>
            </a:r>
            <a:r>
              <a:rPr lang="ko-KR" altLang="en-US" dirty="0"/>
              <a:t>특수 목적 시장</a:t>
            </a:r>
            <a:r>
              <a:rPr lang="en-US" altLang="ko-KR" dirty="0"/>
              <a:t>'</a:t>
            </a:r>
            <a:r>
              <a:rPr lang="ko-KR" altLang="en-US" dirty="0"/>
              <a:t>을 거쳐</a:t>
            </a:r>
            <a:r>
              <a:rPr lang="en-US" altLang="ko-KR" dirty="0"/>
              <a:t>, </a:t>
            </a:r>
            <a:r>
              <a:rPr lang="ko-KR" altLang="en-US" dirty="0"/>
              <a:t>최종적으로 </a:t>
            </a:r>
            <a:r>
              <a:rPr lang="en-US" altLang="ko-KR" dirty="0"/>
              <a:t>'</a:t>
            </a:r>
            <a:r>
              <a:rPr lang="ko-KR" altLang="en-US" dirty="0"/>
              <a:t>민간 산업 전반</a:t>
            </a:r>
            <a:r>
              <a:rPr lang="en-US" altLang="ko-KR" dirty="0"/>
              <a:t>'</a:t>
            </a:r>
            <a:r>
              <a:rPr lang="ko-KR" altLang="en-US" dirty="0"/>
              <a:t>으로 뻗어 나가는 탄탄한 로드맵을 가지고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99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B8F47-B341-EB8D-8393-4A7CCD66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EF2CF3-6353-C17D-2475-FB336E385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7E520-7F70-A61A-7A7A-02783B68A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로드맵을 실현하기 위한 </a:t>
            </a:r>
            <a:r>
              <a:rPr lang="ko-KR" altLang="en-US" b="1" dirty="0"/>
              <a:t>자금 조달 및 운용 계획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좌측의  비용 구조</a:t>
            </a:r>
            <a:r>
              <a:rPr lang="en-US" altLang="ko-KR" dirty="0"/>
              <a:t>(Cost Structure)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저희는 크게 세 가지 핵심 영역에 자금을 집중할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en-US" altLang="ko-KR" b="1" dirty="0"/>
              <a:t>R&amp;D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예측 알고리즘의 고도화와 현장 도입을 위한 방수</a:t>
            </a:r>
            <a:r>
              <a:rPr lang="en-US" altLang="ko-KR" dirty="0"/>
              <a:t>/</a:t>
            </a:r>
            <a:r>
              <a:rPr lang="ko-KR" altLang="en-US" dirty="0"/>
              <a:t>방진 테스트에 투자하여 기술적 완성도를 높이겠습니다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b="1" dirty="0"/>
              <a:t>제조 비용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경량화를 위한 카본 프레임과 고성능 모터</a:t>
            </a:r>
            <a:r>
              <a:rPr lang="en-US" altLang="ko-KR" dirty="0"/>
              <a:t>, </a:t>
            </a:r>
            <a:r>
              <a:rPr lang="ko-KR" altLang="en-US" dirty="0"/>
              <a:t>그리고 자율주행의 핵심인 </a:t>
            </a:r>
            <a:r>
              <a:rPr lang="en-US" altLang="ko-KR" dirty="0"/>
              <a:t>LiDAR </a:t>
            </a:r>
            <a:r>
              <a:rPr lang="ko-KR" altLang="en-US" dirty="0"/>
              <a:t>센서 수급에 비용을 투입하여 하드웨어의 내구성을 확보하겠습니다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b="1" dirty="0"/>
              <a:t>인증 및 마케팅</a:t>
            </a:r>
            <a:r>
              <a:rPr lang="ko-KR" altLang="en-US" dirty="0"/>
              <a:t>입니다</a:t>
            </a:r>
            <a:r>
              <a:rPr lang="en-US" altLang="ko-KR" dirty="0"/>
              <a:t>. B2G </a:t>
            </a:r>
            <a:r>
              <a:rPr lang="ko-KR" altLang="en-US" dirty="0"/>
              <a:t>시장 진입에 필수적인 안전 인증 획득에 예산을 배정했습니다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우측의  조달 방안</a:t>
            </a:r>
            <a:r>
              <a:rPr lang="en-US" altLang="ko-KR" dirty="0"/>
              <a:t>(Funding Strategy)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'</a:t>
            </a:r>
            <a:r>
              <a:rPr lang="ko-KR" altLang="en-US" dirty="0"/>
              <a:t>개발</a:t>
            </a:r>
            <a:r>
              <a:rPr lang="en-US" altLang="ko-KR" dirty="0"/>
              <a:t>'</a:t>
            </a:r>
            <a:r>
              <a:rPr lang="ko-KR" altLang="en-US" dirty="0"/>
              <a:t>과 </a:t>
            </a:r>
            <a:r>
              <a:rPr lang="en-US" altLang="ko-KR" dirty="0"/>
              <a:t>'</a:t>
            </a:r>
            <a:r>
              <a:rPr lang="ko-KR" altLang="en-US" dirty="0"/>
              <a:t>양산</a:t>
            </a:r>
            <a:r>
              <a:rPr lang="en-US" altLang="ko-KR" dirty="0"/>
              <a:t>'</a:t>
            </a:r>
            <a:r>
              <a:rPr lang="ko-KR" altLang="en-US" dirty="0"/>
              <a:t>을 분리하여 투 트랙</a:t>
            </a:r>
            <a:r>
              <a:rPr lang="en-US" altLang="ko-KR" dirty="0"/>
              <a:t>(Two-Track)</a:t>
            </a:r>
            <a:r>
              <a:rPr lang="ko-KR" altLang="en-US" dirty="0"/>
              <a:t>으로 자금을 확보하겠습니다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초기 </a:t>
            </a:r>
            <a:r>
              <a:rPr lang="en-US" altLang="ko-KR" dirty="0"/>
              <a:t>R&amp;D </a:t>
            </a:r>
            <a:r>
              <a:rPr lang="ko-KR" altLang="en-US" dirty="0"/>
              <a:t>비용은 소방 및 로봇 분야의 </a:t>
            </a:r>
            <a:r>
              <a:rPr lang="ko-KR" altLang="en-US" b="1" dirty="0"/>
              <a:t>정부 지원사업</a:t>
            </a:r>
            <a:r>
              <a:rPr lang="ko-KR" altLang="en-US" dirty="0"/>
              <a:t>을 적극 활용하여 기술을 개발하겠습니다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제품 검증이 끝나는 시점에는 </a:t>
            </a:r>
            <a:r>
              <a:rPr lang="en-US" altLang="ko-KR" b="1" dirty="0"/>
              <a:t>Seed </a:t>
            </a:r>
            <a:r>
              <a:rPr lang="ko-KR" altLang="en-US" b="1" dirty="0"/>
              <a:t>또는 </a:t>
            </a:r>
            <a:r>
              <a:rPr lang="en-US" altLang="ko-KR" b="1" dirty="0"/>
              <a:t>Pre-A </a:t>
            </a:r>
            <a:r>
              <a:rPr lang="ko-KR" altLang="en-US" b="1" dirty="0"/>
              <a:t>단계의 투자</a:t>
            </a:r>
            <a:r>
              <a:rPr lang="ko-KR" altLang="en-US" dirty="0"/>
              <a:t>를 유치하여</a:t>
            </a:r>
            <a:r>
              <a:rPr lang="en-US" altLang="ko-KR" dirty="0"/>
              <a:t>, </a:t>
            </a:r>
            <a:r>
              <a:rPr lang="ko-KR" altLang="en-US" dirty="0"/>
              <a:t>본격적인 양산 라인을 구축하고 시장 점유율을 확대하겠습니다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4D003-C2F4-7A66-A5EB-DF4B4A993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89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성과를 말씀드리도록 하겠습니다</a:t>
            </a:r>
            <a:r>
              <a:rPr lang="en-US" altLang="ko-KR" dirty="0"/>
              <a:t>. </a:t>
            </a:r>
            <a:r>
              <a:rPr lang="ko-KR" altLang="en-US" dirty="0"/>
              <a:t>저희의 아이템은 실제로 만들고 테스트하기에는 무리가 있다는 판단을 하였습니다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 dirty="0" err="1"/>
              <a:t>저희팀은</a:t>
            </a:r>
            <a:r>
              <a:rPr lang="ko-KR" altLang="en-US" dirty="0"/>
              <a:t> 아이템과 설명을 구체적으로 정의하고 이후 이를 챗지피티</a:t>
            </a:r>
            <a:r>
              <a:rPr lang="en-US" altLang="ko-KR" dirty="0"/>
              <a:t>, </a:t>
            </a:r>
            <a:r>
              <a:rPr lang="ko-KR" altLang="en-US" dirty="0"/>
              <a:t>제미나이</a:t>
            </a:r>
            <a:r>
              <a:rPr lang="en-US" altLang="ko-KR" dirty="0"/>
              <a:t>, </a:t>
            </a:r>
            <a:r>
              <a:rPr lang="ko-KR" altLang="en-US" dirty="0" err="1"/>
              <a:t>그록</a:t>
            </a:r>
            <a:r>
              <a:rPr lang="ko-KR" altLang="en-US" dirty="0"/>
              <a:t> 등 여러 </a:t>
            </a:r>
            <a:r>
              <a:rPr lang="en-US" altLang="ko-KR" dirty="0"/>
              <a:t>ai</a:t>
            </a:r>
            <a:r>
              <a:rPr lang="ko-KR" altLang="en-US" dirty="0"/>
              <a:t>에 넣어 현재의 소방대응과 로봇을 </a:t>
            </a:r>
            <a:r>
              <a:rPr lang="ko-KR" altLang="en-US" dirty="0" err="1"/>
              <a:t>도입하였을때의</a:t>
            </a:r>
            <a:r>
              <a:rPr lang="ko-KR" altLang="en-US" dirty="0"/>
              <a:t> 대응 사이의 차별성을 정량적으로 나타내어 달라고 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위의 그래프는 </a:t>
            </a:r>
            <a:r>
              <a:rPr lang="en-US" altLang="ko-KR" dirty="0"/>
              <a:t>ai</a:t>
            </a:r>
            <a:r>
              <a:rPr lang="ko-KR" altLang="en-US" dirty="0"/>
              <a:t>들의 의견을 종합한 수치적 성과입니다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현장 전개 시간과 관련된 데이터입니다</a:t>
            </a:r>
            <a:r>
              <a:rPr lang="en-US" altLang="ko-KR" dirty="0"/>
              <a:t>. </a:t>
            </a:r>
            <a:r>
              <a:rPr lang="ko-KR" altLang="en-US" dirty="0"/>
              <a:t>현재 현장 전개 시간은 대략 </a:t>
            </a:r>
            <a:r>
              <a:rPr lang="en-US" altLang="ko-KR" dirty="0"/>
              <a:t>240</a:t>
            </a:r>
            <a:r>
              <a:rPr lang="ko-KR" altLang="en-US" dirty="0"/>
              <a:t>초 정도의 시간이나 저희 로봇을 투입한다면 </a:t>
            </a:r>
            <a:r>
              <a:rPr lang="en-US" altLang="ko-KR" dirty="0"/>
              <a:t>190</a:t>
            </a:r>
            <a:r>
              <a:rPr lang="ko-KR" altLang="en-US" dirty="0"/>
              <a:t>초 정도로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20%</a:t>
            </a:r>
            <a:r>
              <a:rPr lang="ko-KR" altLang="en-US" dirty="0"/>
              <a:t>정도의 시간을 절약할 수 있다는 의견을 들을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화재 진압 투입 인원에 관한 내용입니다</a:t>
            </a:r>
            <a:r>
              <a:rPr lang="en-US" altLang="ko-KR" dirty="0"/>
              <a:t>. </a:t>
            </a:r>
            <a:r>
              <a:rPr lang="ko-KR" altLang="en-US" dirty="0"/>
              <a:t>화재 현장에선 현장 통제</a:t>
            </a:r>
            <a:r>
              <a:rPr lang="en-US" altLang="ko-KR" dirty="0"/>
              <a:t>, </a:t>
            </a:r>
            <a:r>
              <a:rPr lang="ko-KR" altLang="en-US" dirty="0"/>
              <a:t>진압 투입</a:t>
            </a:r>
            <a:r>
              <a:rPr lang="en-US" altLang="ko-KR" dirty="0"/>
              <a:t>, </a:t>
            </a:r>
            <a:r>
              <a:rPr lang="ko-KR" altLang="en-US" dirty="0"/>
              <a:t>기구 설치 및 운용 등으로 인원들이 활용되고 있습니다</a:t>
            </a:r>
            <a:r>
              <a:rPr lang="en-US" altLang="ko-KR" dirty="0"/>
              <a:t>. </a:t>
            </a:r>
            <a:r>
              <a:rPr lang="ko-KR" altLang="en-US" dirty="0"/>
              <a:t>저희 로봇의 경우 설치 이후론 모든 과정이 로봇이 스스로 작동하기에 현장에서의 인력 활용도가 증가한다는 의견을 볼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주불 제압 시간입니다</a:t>
            </a:r>
            <a:r>
              <a:rPr lang="en-US" altLang="ko-KR" dirty="0"/>
              <a:t>. </a:t>
            </a:r>
            <a:r>
              <a:rPr lang="ko-KR" altLang="en-US" dirty="0"/>
              <a:t>화재 진압과 현장 대응에 대한 인원이 눈에 띄게 증가하면서 주불을 진압하는 시간이 줄어드는 효과를 볼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5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목차를 </a:t>
            </a:r>
            <a:r>
              <a:rPr lang="ko-KR" altLang="en-US" dirty="0" err="1"/>
              <a:t>설명드리며</a:t>
            </a:r>
            <a:r>
              <a:rPr lang="ko-KR" altLang="en-US" dirty="0"/>
              <a:t> 발표를 시작하겠습니다</a:t>
            </a:r>
            <a:r>
              <a:rPr lang="en-US" altLang="ko-KR" dirty="0"/>
              <a:t>. </a:t>
            </a:r>
            <a:r>
              <a:rPr lang="ko-KR" altLang="en-US" dirty="0"/>
              <a:t>목차는 다음과 같습니다</a:t>
            </a:r>
            <a:r>
              <a:rPr lang="en-US" altLang="ko-KR" dirty="0"/>
              <a:t>. </a:t>
            </a:r>
            <a:r>
              <a:rPr lang="ko-KR" altLang="en-US" dirty="0" err="1"/>
              <a:t>팀소개</a:t>
            </a:r>
            <a:r>
              <a:rPr lang="en-US" altLang="ko-KR" dirty="0"/>
              <a:t>, </a:t>
            </a:r>
            <a:r>
              <a:rPr lang="ko-KR" altLang="en-US" dirty="0"/>
              <a:t>수행 배경</a:t>
            </a:r>
            <a:r>
              <a:rPr lang="en-US" altLang="ko-KR" dirty="0"/>
              <a:t>, </a:t>
            </a:r>
            <a:r>
              <a:rPr lang="ko-KR" altLang="en-US" dirty="0"/>
              <a:t>아이디어</a:t>
            </a:r>
            <a:r>
              <a:rPr lang="en-US" altLang="ko-KR" dirty="0"/>
              <a:t>, </a:t>
            </a:r>
            <a:r>
              <a:rPr lang="ko-KR" altLang="en-US" dirty="0"/>
              <a:t>프로토타입</a:t>
            </a:r>
            <a:r>
              <a:rPr lang="en-US" altLang="ko-KR" dirty="0"/>
              <a:t>, </a:t>
            </a:r>
            <a:r>
              <a:rPr lang="ko-KR" altLang="en-US" dirty="0"/>
              <a:t>결과 순으로 말씀드리겠습니다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639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로봇의 기대효과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스마트 재난 대응 시스템 구축입니다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두번째는 국민들의 소방 안전 신뢰도 향상입니다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세번째는 시장 및 사업적 기대효과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191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저희는 </a:t>
            </a:r>
            <a:r>
              <a:rPr lang="en-US" altLang="ko-KR" dirty="0"/>
              <a:t>ai</a:t>
            </a:r>
            <a:r>
              <a:rPr lang="ko-KR" altLang="en-US" dirty="0"/>
              <a:t>의 답변만으론 아쉬워 아이템을 들고 소방서를 방문하여 여러 소방관들께 의견을 듣는 피드백 시간을 가졌습니다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너무 부정적으로 받아 들이면 </a:t>
            </a:r>
            <a:r>
              <a:rPr lang="ko-KR" altLang="en-US" dirty="0" err="1"/>
              <a:t>어쩌나와</a:t>
            </a:r>
            <a:r>
              <a:rPr lang="ko-KR" altLang="en-US" dirty="0"/>
              <a:t> 같은 불안감이 있었지만 </a:t>
            </a:r>
            <a:r>
              <a:rPr lang="en-US" altLang="ko-KR" dirty="0"/>
              <a:t>~~~~~~~~~~~~~</a:t>
            </a:r>
            <a:r>
              <a:rPr lang="ko-KR" altLang="en-US" dirty="0"/>
              <a:t>와 같은 긍정적인 답변을 들을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반대로 </a:t>
            </a:r>
            <a:r>
              <a:rPr lang="en-US" altLang="ko-KR" dirty="0"/>
              <a:t>~~~~~~~~~~~~~~</a:t>
            </a:r>
            <a:r>
              <a:rPr lang="ko-KR" altLang="en-US" dirty="0"/>
              <a:t>와 같은 아이템에 대한 불안감과 부정적인 답변을 들을 수 있었고 이를 피드백으로 활용하여 개선점을 발견할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이번 활동을 통하여 문제를 파악하고</a:t>
            </a:r>
            <a:r>
              <a:rPr lang="en-US" altLang="ko-KR" dirty="0"/>
              <a:t>, </a:t>
            </a:r>
            <a:r>
              <a:rPr lang="ko-KR" altLang="en-US" dirty="0"/>
              <a:t>아이디어를 선정해보고</a:t>
            </a:r>
            <a:r>
              <a:rPr lang="en-US" altLang="ko-KR" dirty="0"/>
              <a:t>, </a:t>
            </a:r>
            <a:r>
              <a:rPr lang="ko-KR" altLang="en-US" dirty="0"/>
              <a:t>구현 및 피드백 과정을 겪으며 연구 및 개발 과정을 </a:t>
            </a:r>
            <a:r>
              <a:rPr lang="ko-KR" altLang="en-US" dirty="0" err="1"/>
              <a:t>얕게라도</a:t>
            </a:r>
            <a:r>
              <a:rPr lang="ko-KR" altLang="en-US" dirty="0"/>
              <a:t> 느낄 수 있었고 앞으로 어떤 방향으로 연구를 진행해야 하는지</a:t>
            </a:r>
            <a:r>
              <a:rPr lang="en-US" altLang="ko-KR" dirty="0"/>
              <a:t>/</a:t>
            </a:r>
            <a:r>
              <a:rPr lang="ko-KR" altLang="en-US" dirty="0" err="1"/>
              <a:t>어떤과정이</a:t>
            </a:r>
            <a:r>
              <a:rPr lang="ko-KR" altLang="en-US" dirty="0"/>
              <a:t> 필요한지 등을 배울 수 있는 시간이 </a:t>
            </a:r>
            <a:r>
              <a:rPr lang="ko-KR" altLang="en-US" dirty="0" err="1"/>
              <a:t>었던</a:t>
            </a:r>
            <a:r>
              <a:rPr lang="ko-KR" altLang="en-US" dirty="0"/>
              <a:t> 것 같습니다</a:t>
            </a:r>
            <a:r>
              <a:rPr lang="en-US" altLang="ko-KR" dirty="0"/>
              <a:t>. </a:t>
            </a:r>
            <a:r>
              <a:rPr lang="ko-KR" altLang="en-US" dirty="0"/>
              <a:t>이상으로 실타래팀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30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61F99-2615-4ACE-B977-C3A7A6D1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B26CAE-2429-9882-E37E-844F25478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162BF7-F88E-B542-F968-6C865A3B1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팀 실타래의 프로젝트를 발표하도록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AAEEE2-9E15-7708-244C-8BD9D7645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65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9DCA-2EAF-10DE-BAE0-3FA6FCF8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E73F3D-ECA3-4A5F-DB24-3DD8C2450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AC3B37-E121-A4E5-7B66-0F0D591C0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악천후에도 </a:t>
            </a:r>
            <a:r>
              <a:rPr lang="ko-KR" altLang="en-US" dirty="0" err="1"/>
              <a:t>드론</a:t>
            </a:r>
            <a:r>
              <a:rPr lang="en-US" altLang="ko-KR" dirty="0"/>
              <a:t>/UAM</a:t>
            </a:r>
            <a:r>
              <a:rPr lang="ko-KR" altLang="en-US" dirty="0"/>
              <a:t>의 안전한 착륙을 돕는 이동형 스테이션</a:t>
            </a:r>
          </a:p>
          <a:p>
            <a:r>
              <a:rPr lang="ko-KR" altLang="en-US" dirty="0"/>
              <a:t>물류</a:t>
            </a:r>
            <a:r>
              <a:rPr lang="en-US" altLang="ko-KR" dirty="0"/>
              <a:t>/</a:t>
            </a:r>
            <a:r>
              <a:rPr lang="ko-KR" altLang="en-US" dirty="0"/>
              <a:t>배송 기업 및 해상 경찰 타겟</a:t>
            </a:r>
          </a:p>
          <a:p>
            <a:endParaRPr lang="ko-KR" altLang="en-US" dirty="0"/>
          </a:p>
          <a:p>
            <a:r>
              <a:rPr lang="ko-KR" altLang="en-US" dirty="0"/>
              <a:t>가치 제안</a:t>
            </a:r>
            <a:r>
              <a:rPr lang="en-US" altLang="ko-KR" dirty="0"/>
              <a:t>:</a:t>
            </a:r>
            <a:endParaRPr lang="ko-KR" altLang="en-US" dirty="0"/>
          </a:p>
          <a:p>
            <a:r>
              <a:rPr lang="en-US" altLang="ko-KR" dirty="0"/>
              <a:t>-</a:t>
            </a:r>
            <a:r>
              <a:rPr lang="ko-KR" altLang="en-US" dirty="0"/>
              <a:t>강풍 등 악천후 착륙 성공률 극대화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고가 </a:t>
            </a:r>
            <a:r>
              <a:rPr lang="ko-KR" altLang="en-US" dirty="0" err="1"/>
              <a:t>드론</a:t>
            </a:r>
            <a:r>
              <a:rPr lang="en-US" altLang="ko-KR" dirty="0"/>
              <a:t>/</a:t>
            </a:r>
            <a:r>
              <a:rPr lang="ko-KR" altLang="en-US" dirty="0"/>
              <a:t>장비 파손 방지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무선 충전 패드 정밀 도킹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핵심 자원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공중 물체 하강 궤적 예측 기술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미세 위치 조정 </a:t>
            </a:r>
            <a:r>
              <a:rPr lang="ko-KR" altLang="en-US" dirty="0" err="1"/>
              <a:t>구동계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41152-9EB9-2254-7863-0EC0CD734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006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D3D77-4FE5-1DC0-4786-A05F15398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624523-019A-EC65-6FAB-0631F7E16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F79578-1A97-5497-350C-9F8384502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latinLnBrk="0" hangingPunct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개요</a:t>
            </a:r>
            <a:endParaRPr lang="ko-KR" altLang="ko-KR" dirty="0">
              <a:effectLst/>
            </a:endParaRPr>
          </a:p>
          <a:p>
            <a:pPr rtl="0" eaLnBrk="1" latinLnBrk="0" hangingPunct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크레인 하역 보조 및 자재 자율 이송 로봇</a:t>
            </a:r>
            <a:endParaRPr lang="ko-KR" altLang="ko-KR" dirty="0">
              <a:effectLst/>
            </a:endParaRPr>
          </a:p>
          <a:p>
            <a:pPr marL="171450" indent="-171450" rtl="0" eaLnBrk="1" latinLnBrk="0" hangingPunct="1">
              <a:buFontTx/>
              <a:buChar char="-"/>
            </a:pP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 건설사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조선소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팩토리 타겟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eaLnBrk="1" latinLnBrk="0" hangingPunct="1">
              <a:buFontTx/>
              <a:buChar char="-"/>
            </a:pPr>
            <a:endParaRPr lang="ko-KR" altLang="ko-KR" dirty="0">
              <a:effectLst/>
            </a:endParaRPr>
          </a:p>
          <a:p>
            <a:pPr rtl="0" eaLnBrk="1" latinLnBrk="0" hangingPunct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 제안</a:t>
            </a:r>
            <a:endParaRPr lang="ko-KR" altLang="ko-KR" dirty="0">
              <a:effectLst/>
            </a:endParaRPr>
          </a:p>
          <a:p>
            <a:pPr rtl="0" eaLnBrk="1" latinLnBrk="0" hangingPunct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- 100kg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고중량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자재 자율 이송</a:t>
            </a:r>
            <a:endParaRPr lang="ko-KR" altLang="ko-KR" dirty="0">
              <a:effectLst/>
            </a:endParaRPr>
          </a:p>
          <a:p>
            <a:pPr rtl="0" eaLnBrk="1" latinLnBrk="0" hangingPunct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크레인 하역 시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낙하물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능동 수령</a:t>
            </a:r>
            <a:endParaRPr lang="ko-KR" altLang="ko-KR" dirty="0">
              <a:effectLst/>
            </a:endParaRPr>
          </a:p>
          <a:p>
            <a:pPr rtl="0" eaLnBrk="1" latinLnBrk="0" hangingPunct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작업자 추종 및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전방향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이동</a:t>
            </a:r>
            <a:endParaRPr lang="ko-KR" altLang="ko-KR" dirty="0">
              <a:effectLst/>
            </a:endParaRPr>
          </a:p>
          <a:p>
            <a:endParaRPr lang="en-US" altLang="ko-KR" dirty="0"/>
          </a:p>
          <a:p>
            <a:r>
              <a:rPr lang="ko-KR" altLang="en-US" sz="1200" b="1" dirty="0" err="1"/>
              <a:t>수익원</a:t>
            </a:r>
            <a:endParaRPr lang="ko-KR" altLang="en-US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프로젝트 단위 장비 </a:t>
            </a:r>
            <a:r>
              <a:rPr lang="ko-KR" altLang="en-US" sz="1200" b="1" dirty="0" err="1"/>
              <a:t>렌탈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(RaaS)</a:t>
            </a:r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자동화 설비 일괄 납품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D4512D-FA8C-0DB8-603F-CA21DF774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202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A4F5B-837C-1BDD-6573-BA1F398AF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296E17-5D77-B51C-FDF0-AFA3D1BC0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3CEF12-3AD4-FD52-2682-FBEC2A8CD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개요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고소 작업 중 떨어지는 낙하물을 받아내는 이동형 안전망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건설 현장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이삿짐 센터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시설 관리 공단 타겟</a:t>
            </a:r>
          </a:p>
          <a:p>
            <a:endParaRPr lang="ko-KR" alt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가치 제안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사각지대 없는 능동형 </a:t>
            </a:r>
            <a:r>
              <a:rPr lang="ko-KR" alt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낙하물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방호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중대재해처벌법 대응 솔루션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작업 구간 변경 시 신속 이동</a:t>
            </a:r>
          </a:p>
          <a:p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ko-KR" b="1" dirty="0"/>
              <a:t>채널 전략</a:t>
            </a:r>
            <a:endParaRPr lang="ko-KR" altLang="ko-KR" dirty="0"/>
          </a:p>
          <a:p>
            <a:r>
              <a:rPr lang="ko-KR" altLang="ko-KR" b="1" dirty="0"/>
              <a:t>안전 용품 </a:t>
            </a:r>
            <a:r>
              <a:rPr lang="ko-KR" altLang="ko-KR" b="1" dirty="0" err="1"/>
              <a:t>전문몰</a:t>
            </a:r>
            <a:r>
              <a:rPr lang="ko-KR" altLang="ko-KR" b="1" dirty="0"/>
              <a:t> 입점</a:t>
            </a:r>
            <a:endParaRPr lang="ko-KR" altLang="ko-KR" dirty="0"/>
          </a:p>
          <a:p>
            <a:r>
              <a:rPr lang="ko-KR" altLang="ko-KR" b="1" dirty="0"/>
              <a:t>건설 안전 컨설팅 연계 추천</a:t>
            </a:r>
            <a:endParaRPr lang="ko-KR" altLang="ko-KR" dirty="0">
              <a:effectLst/>
            </a:endParaRPr>
          </a:p>
          <a:p>
            <a:endParaRPr lang="ko-KR" alt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3D81C-A9EA-9036-9DBE-38CBF0A4BE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395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팀소개를 하도록 하겠습니다</a:t>
            </a:r>
            <a:r>
              <a:rPr lang="en-US" altLang="ko-KR" dirty="0"/>
              <a:t>. </a:t>
            </a:r>
            <a:r>
              <a:rPr lang="ko-KR" altLang="en-US" dirty="0" err="1"/>
              <a:t>저희팀의</a:t>
            </a:r>
            <a:r>
              <a:rPr lang="ko-KR" altLang="en-US" dirty="0"/>
              <a:t> 이름은 실타래입니다</a:t>
            </a:r>
            <a:r>
              <a:rPr lang="en-US" altLang="ko-KR" dirty="0"/>
              <a:t>. </a:t>
            </a:r>
            <a:r>
              <a:rPr lang="ko-KR" altLang="en-US" dirty="0"/>
              <a:t>어떤 상품을 만들고 </a:t>
            </a:r>
            <a:r>
              <a:rPr lang="ko-KR" altLang="en-US" dirty="0" err="1"/>
              <a:t>개발할때</a:t>
            </a:r>
            <a:r>
              <a:rPr lang="en-US" altLang="ko-KR" dirty="0"/>
              <a:t>, </a:t>
            </a:r>
            <a:r>
              <a:rPr lang="ko-KR" altLang="en-US" dirty="0"/>
              <a:t>가장 먼저 생각해야 </a:t>
            </a:r>
            <a:r>
              <a:rPr lang="ko-KR" altLang="en-US" dirty="0" err="1"/>
              <a:t>할게</a:t>
            </a:r>
            <a:r>
              <a:rPr lang="ko-KR" altLang="en-US" dirty="0"/>
              <a:t> 주변의 문제점</a:t>
            </a:r>
            <a:r>
              <a:rPr lang="en-US" altLang="ko-KR" dirty="0"/>
              <a:t>, </a:t>
            </a:r>
            <a:r>
              <a:rPr lang="ko-KR" altLang="en-US" dirty="0"/>
              <a:t>또는 어떤 특정 상황에서의 문제를 떠올리곤 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문제를 선정하고 이를 해결하기 위한 아이디어를 떠올리면 아이템을 </a:t>
            </a:r>
            <a:r>
              <a:rPr lang="ko-KR" altLang="en-US" dirty="0" err="1"/>
              <a:t>선정하는거죠</a:t>
            </a:r>
            <a:r>
              <a:rPr lang="en-US" altLang="ko-KR" dirty="0"/>
              <a:t>. </a:t>
            </a:r>
            <a:r>
              <a:rPr lang="ko-KR" altLang="en-US" dirty="0"/>
              <a:t>실타래라 선정한 이유는 실을 풀어내듯이 문제를 술술 풀어나가자는 의미를 담고 있습니다</a:t>
            </a:r>
            <a:r>
              <a:rPr lang="en-US" altLang="ko-KR" dirty="0"/>
              <a:t>. 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7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저희 팀의 수행계획입니다</a:t>
            </a:r>
            <a:r>
              <a:rPr lang="en-US" altLang="ko-KR" dirty="0"/>
              <a:t>. 1~2</a:t>
            </a:r>
            <a:r>
              <a:rPr lang="ko-KR" altLang="en-US" dirty="0"/>
              <a:t>주차는 아이디어 선정과 역할 분배에 많은 시간을 투자하였고 이후 제품디자인</a:t>
            </a:r>
            <a:r>
              <a:rPr lang="en-US" altLang="ko-KR" dirty="0"/>
              <a:t>/</a:t>
            </a:r>
            <a:r>
              <a:rPr lang="ko-KR" altLang="en-US" dirty="0"/>
              <a:t>시스템 설계</a:t>
            </a:r>
            <a:r>
              <a:rPr lang="en-US" altLang="ko-KR" dirty="0"/>
              <a:t>/</a:t>
            </a:r>
            <a:r>
              <a:rPr lang="ko-KR" altLang="en-US" dirty="0"/>
              <a:t>모델링과 시뮬레이션을 진행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ko-KR" altLang="en-US" dirty="0" err="1"/>
              <a:t>틈틈히</a:t>
            </a:r>
            <a:r>
              <a:rPr lang="ko-KR" altLang="en-US" dirty="0"/>
              <a:t> 오프라인 회의를 통해 점검과 마무리를 지었습니다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878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팀원들의 간략한 소개입니다</a:t>
            </a:r>
            <a:r>
              <a:rPr lang="en-US" altLang="ko-KR" dirty="0"/>
              <a:t>. </a:t>
            </a:r>
            <a:r>
              <a:rPr lang="ko-KR" altLang="en-US" dirty="0"/>
              <a:t>팀장은 영현님이 </a:t>
            </a:r>
            <a:r>
              <a:rPr lang="ko-KR" altLang="en-US" dirty="0" err="1"/>
              <a:t>해주시며</a:t>
            </a:r>
            <a:r>
              <a:rPr lang="ko-KR" altLang="en-US" dirty="0"/>
              <a:t> 프로젝트의 흐름과 뼈대를 관리 </a:t>
            </a:r>
            <a:r>
              <a:rPr lang="ko-KR" altLang="en-US" dirty="0" err="1"/>
              <a:t>해주시며</a:t>
            </a:r>
            <a:r>
              <a:rPr lang="ko-KR" altLang="en-US" dirty="0"/>
              <a:t> 팀을 이끌었고</a:t>
            </a:r>
            <a:r>
              <a:rPr lang="en-US" altLang="ko-KR" dirty="0"/>
              <a:t>, </a:t>
            </a:r>
            <a:r>
              <a:rPr lang="ko-KR" altLang="en-US" dirty="0"/>
              <a:t>동현님은 </a:t>
            </a:r>
            <a:r>
              <a:rPr lang="en-US" altLang="ko-KR" dirty="0"/>
              <a:t>Unity</a:t>
            </a:r>
            <a:r>
              <a:rPr lang="ko-KR" altLang="en-US" dirty="0"/>
              <a:t>기반 시뮬레이션</a:t>
            </a:r>
            <a:r>
              <a:rPr lang="en-US" altLang="ko-KR" dirty="0"/>
              <a:t>/</a:t>
            </a:r>
            <a:r>
              <a:rPr lang="ko-KR" altLang="en-US" dirty="0"/>
              <a:t>프로토타입 개발을 담당하셨습니다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ko-KR" altLang="en-US" dirty="0" err="1"/>
              <a:t>하드웨어적인</a:t>
            </a:r>
            <a:r>
              <a:rPr lang="ko-KR" altLang="en-US" dirty="0"/>
              <a:t> 부분을 담당하였고</a:t>
            </a:r>
            <a:r>
              <a:rPr lang="en-US" altLang="ko-KR" dirty="0"/>
              <a:t>, </a:t>
            </a:r>
            <a:r>
              <a:rPr lang="ko-KR" altLang="en-US" dirty="0"/>
              <a:t>성준님께선 자료수집과 현장 인터뷰 등 프로젝트를 </a:t>
            </a:r>
            <a:r>
              <a:rPr lang="ko-KR" altLang="en-US" dirty="0" err="1"/>
              <a:t>이어나가는</a:t>
            </a:r>
            <a:r>
              <a:rPr lang="ko-KR" altLang="en-US" dirty="0"/>
              <a:t> 데이터들을 수집하는 역할을 수행하였습니다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62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많은 화재 사건들을 뉴스에서 접하였습니다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 dirty="0" err="1"/>
              <a:t>저희팀은</a:t>
            </a:r>
            <a:r>
              <a:rPr lang="ko-KR" altLang="en-US" dirty="0"/>
              <a:t> 늘어나는 화재를 조사해 </a:t>
            </a:r>
            <a:r>
              <a:rPr lang="ko-KR" altLang="en-US" dirty="0" err="1"/>
              <a:t>봐야겠다고</a:t>
            </a:r>
            <a:r>
              <a:rPr lang="ko-KR" altLang="en-US" dirty="0"/>
              <a:t> 생각하여 관련 종사자들을 대상으로 인터뷰를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소방 컨설턴트를 통해 알 수 있었던 정보들입니다</a:t>
            </a:r>
            <a:r>
              <a:rPr lang="en-US" altLang="ko-KR" dirty="0"/>
              <a:t>. </a:t>
            </a:r>
            <a:r>
              <a:rPr lang="ko-KR" altLang="en-US" dirty="0"/>
              <a:t>건축물의 화재시설 설비에 대해 여쭤보았고 건축물의 규모 및 용도에 따라 시설들이 </a:t>
            </a:r>
            <a:r>
              <a:rPr lang="ko-KR" altLang="en-US" dirty="0" err="1"/>
              <a:t>다양하다라는</a:t>
            </a:r>
            <a:r>
              <a:rPr lang="ko-KR" altLang="en-US" dirty="0"/>
              <a:t> 정보와 건물주 또는 소비자들은 법적 최소 기준만 </a:t>
            </a:r>
            <a:r>
              <a:rPr lang="ko-KR" altLang="en-US" dirty="0" err="1"/>
              <a:t>충족하려한다</a:t>
            </a:r>
            <a:r>
              <a:rPr lang="ko-KR" altLang="en-US" dirty="0"/>
              <a:t> 라는 이야기를 들을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현직 소방관을 대상으로 인터뷰를 진행하였습니다</a:t>
            </a:r>
            <a:r>
              <a:rPr lang="en-US" altLang="ko-KR" dirty="0"/>
              <a:t>. </a:t>
            </a:r>
            <a:r>
              <a:rPr lang="ko-KR" altLang="en-US" dirty="0"/>
              <a:t>소방관을 대상으로 로봇 아이템에 대해 질문하였고 소방관들은 신속한 전재와 높은 신뢰성</a:t>
            </a:r>
            <a:r>
              <a:rPr lang="en-US" altLang="ko-KR" dirty="0"/>
              <a:t>, </a:t>
            </a:r>
            <a:r>
              <a:rPr lang="ko-KR" altLang="en-US" dirty="0"/>
              <a:t>직관적인 편의성을 추구하였습니다</a:t>
            </a:r>
            <a:r>
              <a:rPr lang="en-US" altLang="ko-KR" dirty="0"/>
              <a:t>. </a:t>
            </a:r>
            <a:r>
              <a:rPr lang="ko-KR" altLang="en-US" dirty="0"/>
              <a:t>긍정적이게도 구조활동에 로봇과 </a:t>
            </a:r>
            <a:r>
              <a:rPr lang="en-US" altLang="ko-KR" dirty="0"/>
              <a:t>ai</a:t>
            </a:r>
            <a:r>
              <a:rPr lang="ko-KR" altLang="en-US" dirty="0"/>
              <a:t>를 활용하면 더욱 작업에 도움이 될 것 같다는 답변도 받을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산불에 관하여 조사하기 위하여 산림청에 인터뷰를 요청하였고 산불의 경우 바람</a:t>
            </a:r>
            <a:r>
              <a:rPr lang="en-US" altLang="ko-KR" dirty="0"/>
              <a:t>, </a:t>
            </a:r>
            <a:r>
              <a:rPr lang="ko-KR" altLang="en-US" dirty="0"/>
              <a:t>식물</a:t>
            </a:r>
            <a:r>
              <a:rPr lang="en-US" altLang="ko-KR" dirty="0"/>
              <a:t>, </a:t>
            </a:r>
            <a:r>
              <a:rPr lang="ko-KR" altLang="en-US" dirty="0"/>
              <a:t>기후에 따라 변수가 너무 심하다는 답변을 받았고 또 산불을 겪으신 소방관분께서는 장비가 가볍고 빠른 기동이 산불 진화에 있어서 매우 중요하다고 하셨습니다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이러한 인터뷰들 중 한 소방관분께 </a:t>
            </a:r>
            <a:r>
              <a:rPr lang="en-US" altLang="ko-KR" dirty="0"/>
              <a:t>“</a:t>
            </a:r>
            <a:r>
              <a:rPr lang="ko-KR" altLang="en-US" dirty="0"/>
              <a:t>카메라와 </a:t>
            </a:r>
            <a:r>
              <a:rPr lang="en-US" altLang="ko-KR" dirty="0"/>
              <a:t>ai</a:t>
            </a:r>
            <a:r>
              <a:rPr lang="ko-KR" altLang="en-US" dirty="0"/>
              <a:t>를 활용하여 위치 추적</a:t>
            </a:r>
            <a:r>
              <a:rPr lang="en-US" altLang="ko-KR" dirty="0"/>
              <a:t>＂</a:t>
            </a:r>
            <a:r>
              <a:rPr lang="ko-KR" altLang="en-US" dirty="0"/>
              <a:t>을 할 수 있는 아이디어에 대해 여쭤보았고 긍정적인 답변을 들을 수 있었습니다</a:t>
            </a:r>
            <a:r>
              <a:rPr lang="en-US" altLang="ko-KR" dirty="0"/>
              <a:t>. </a:t>
            </a:r>
            <a:r>
              <a:rPr lang="ko-KR" altLang="en-US" dirty="0"/>
              <a:t>그래서 저희는 카메라와 </a:t>
            </a:r>
            <a:r>
              <a:rPr lang="en-US" altLang="ko-KR" dirty="0"/>
              <a:t>ai,</a:t>
            </a:r>
            <a:r>
              <a:rPr lang="ko-KR" altLang="en-US" dirty="0"/>
              <a:t>로봇을 활용한 아이디어를 생각하였습니다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81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소방과 관련된 아이템을 만들어보자는 취지이기에 먼저 시장분석을 해보았습니다</a:t>
            </a:r>
            <a:r>
              <a:rPr lang="en-US" altLang="ko-KR" dirty="0"/>
              <a:t>. </a:t>
            </a:r>
            <a:r>
              <a:rPr lang="ko-KR" altLang="en-US" dirty="0" err="1"/>
              <a:t>소방청</a:t>
            </a:r>
            <a:r>
              <a:rPr lang="ko-KR" altLang="en-US" dirty="0"/>
              <a:t> 통계에 따르면 </a:t>
            </a:r>
            <a:r>
              <a:rPr lang="en-US" altLang="ko-KR" dirty="0"/>
              <a:t>2023</a:t>
            </a:r>
            <a:r>
              <a:rPr lang="ko-KR" altLang="en-US" dirty="0"/>
              <a:t>년 기준 소방 산업 매출은 약 </a:t>
            </a:r>
            <a:r>
              <a:rPr lang="en-US" altLang="ko-KR" dirty="0"/>
              <a:t>19</a:t>
            </a:r>
            <a:r>
              <a:rPr lang="ko-KR" altLang="en-US" dirty="0"/>
              <a:t>조 </a:t>
            </a:r>
            <a:r>
              <a:rPr lang="en-US" altLang="ko-KR" dirty="0"/>
              <a:t>4</a:t>
            </a:r>
            <a:r>
              <a:rPr lang="ko-KR" altLang="en-US" dirty="0"/>
              <a:t>천억원에 이른다고 합니다</a:t>
            </a:r>
            <a:r>
              <a:rPr lang="en-US" altLang="ko-KR" dirty="0"/>
              <a:t>. </a:t>
            </a:r>
            <a:r>
              <a:rPr lang="ko-KR" altLang="en-US" dirty="0"/>
              <a:t>정부는 </a:t>
            </a:r>
            <a:r>
              <a:rPr lang="en-US" altLang="ko-KR" dirty="0"/>
              <a:t>2029</a:t>
            </a:r>
            <a:r>
              <a:rPr lang="ko-KR" altLang="en-US" dirty="0"/>
              <a:t>년까지 연 평균 약 </a:t>
            </a:r>
            <a:r>
              <a:rPr lang="en-US" altLang="ko-KR" dirty="0"/>
              <a:t>4.3% </a:t>
            </a:r>
            <a:r>
              <a:rPr lang="ko-KR" altLang="en-US" dirty="0"/>
              <a:t>성장</a:t>
            </a:r>
            <a:r>
              <a:rPr lang="en-US" altLang="ko-KR" dirty="0"/>
              <a:t>, </a:t>
            </a:r>
            <a:r>
              <a:rPr lang="ko-KR" altLang="en-US" dirty="0"/>
              <a:t>즉 목표 매출을 </a:t>
            </a:r>
            <a:r>
              <a:rPr lang="en-US" altLang="ko-KR" dirty="0"/>
              <a:t>23</a:t>
            </a:r>
            <a:r>
              <a:rPr lang="ko-KR" altLang="en-US" dirty="0"/>
              <a:t>조원까지 끌어올리는 것을 목표로 하고 있습니다</a:t>
            </a:r>
            <a:r>
              <a:rPr lang="en-US" altLang="ko-KR" dirty="0"/>
              <a:t>. </a:t>
            </a:r>
            <a:r>
              <a:rPr lang="ko-KR" altLang="en-US" dirty="0"/>
              <a:t>저희의 아이템은 </a:t>
            </a:r>
            <a:r>
              <a:rPr lang="en-US" altLang="ko-KR" dirty="0"/>
              <a:t>“</a:t>
            </a:r>
            <a:r>
              <a:rPr lang="ko-KR" altLang="en-US" dirty="0"/>
              <a:t>제조업</a:t>
            </a:r>
            <a:r>
              <a:rPr lang="en-US" altLang="ko-KR" dirty="0"/>
              <a:t>＂</a:t>
            </a:r>
            <a:r>
              <a:rPr lang="ko-KR" altLang="en-US" dirty="0"/>
              <a:t>분야에 속한다고 생각하였고 제조업 분야는 전체 매출의 약 </a:t>
            </a:r>
            <a:r>
              <a:rPr lang="en-US" altLang="ko-KR" dirty="0"/>
              <a:t>20%</a:t>
            </a:r>
            <a:r>
              <a:rPr lang="ko-KR" altLang="en-US" dirty="0"/>
              <a:t>를 차지하는 큰 규모의 시장을 형성하고 있다는 것을 알게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저희의 아이템의 핵심 수요처를 대한민국 </a:t>
            </a:r>
            <a:r>
              <a:rPr lang="ko-KR" altLang="en-US" dirty="0" err="1"/>
              <a:t>소방청</a:t>
            </a:r>
            <a:r>
              <a:rPr lang="ko-KR" altLang="en-US" dirty="0"/>
              <a:t> 및 각 시</a:t>
            </a:r>
            <a:r>
              <a:rPr lang="en-US" altLang="ko-KR" dirty="0"/>
              <a:t>/</a:t>
            </a:r>
            <a:r>
              <a:rPr lang="ko-KR" altLang="en-US" dirty="0"/>
              <a:t>도 소방본부 및 민간 소방운용 시설을 주요 타겟으로 생각해보았습니다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316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다음은 수행배경에 대해 말씀드리겠습니다</a:t>
            </a:r>
            <a:r>
              <a:rPr lang="en-US" altLang="ko-KR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여러분 혹시 최근에 발생한 안타까운 고층화재 사고들을 기억하시나요</a:t>
            </a:r>
            <a:r>
              <a:rPr lang="en-US" altLang="ko-KR" dirty="0"/>
              <a:t>? </a:t>
            </a:r>
            <a:r>
              <a:rPr lang="ko-KR" altLang="en-US" dirty="0"/>
              <a:t>그중 저희는 에어매트와 관련된 사고에 집중을 하였습니다</a:t>
            </a:r>
            <a:r>
              <a:rPr lang="en-US" altLang="ko-KR" dirty="0"/>
              <a:t>. 2024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대한민국 부천 어느 호텔에서 화재가 발생하여 에어매트를 통해 구조작업이 진행되었습니다</a:t>
            </a:r>
            <a:r>
              <a:rPr lang="en-US" altLang="ko-KR" dirty="0"/>
              <a:t>. </a:t>
            </a:r>
            <a:r>
              <a:rPr lang="ko-KR" altLang="en-US" dirty="0"/>
              <a:t>하지만 에어매트를 지지하는 인력의 부족과 구조 대상자가 에어매트의 중앙부가 아닌 가장자리로 착지하며 안타까운 사망사고가 발생하게 되었습니다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또 </a:t>
            </a:r>
            <a:r>
              <a:rPr lang="en-US" altLang="ko-KR" dirty="0"/>
              <a:t>1977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암스테르담 </a:t>
            </a:r>
            <a:r>
              <a:rPr lang="ko-KR" altLang="en-US" dirty="0" err="1"/>
              <a:t>폴렌</a:t>
            </a:r>
            <a:r>
              <a:rPr lang="ko-KR" altLang="en-US" dirty="0"/>
              <a:t> 호텔 화재 사고를 알게 되었습니다</a:t>
            </a:r>
            <a:r>
              <a:rPr lang="en-US" altLang="ko-KR" dirty="0"/>
              <a:t>. </a:t>
            </a:r>
            <a:r>
              <a:rPr lang="ko-KR" altLang="en-US" dirty="0"/>
              <a:t>이는 구조 대상자가 라이프넷</a:t>
            </a:r>
            <a:r>
              <a:rPr lang="en-US" altLang="ko-KR" dirty="0"/>
              <a:t>(</a:t>
            </a:r>
            <a:r>
              <a:rPr lang="ko-KR" altLang="en-US" dirty="0"/>
              <a:t>에어매트 전의 사용하던 도구</a:t>
            </a:r>
            <a:r>
              <a:rPr lang="en-US" altLang="ko-KR" dirty="0"/>
              <a:t>)</a:t>
            </a:r>
            <a:r>
              <a:rPr lang="ko-KR" altLang="en-US" dirty="0"/>
              <a:t>의 중앙부가 아닌 단단한 가장자리 뼈대로 떨어지며 큰 부상을 당하는 사고가 있었습니다</a:t>
            </a:r>
            <a:r>
              <a:rPr lang="en-US" altLang="ko-KR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2021</a:t>
            </a:r>
            <a:r>
              <a:rPr lang="ko-KR" altLang="en-US" dirty="0"/>
              <a:t>년 중국 </a:t>
            </a:r>
            <a:r>
              <a:rPr lang="ko-KR" altLang="en-US" dirty="0" err="1"/>
              <a:t>안후이성</a:t>
            </a:r>
            <a:r>
              <a:rPr lang="ko-KR" altLang="en-US" dirty="0"/>
              <a:t> 사고에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이 사고는 고층에서의 움직이는 구조 대상자를 밑에 있는 소방관들이 에어매트를 옮기며 따라가지 못해 결국 에어매트 밖으로 떨어지며 사망하는 사고 였습니다</a:t>
            </a:r>
            <a:r>
              <a:rPr lang="en-US" altLang="ko-KR" dirty="0"/>
              <a:t>. </a:t>
            </a:r>
            <a:r>
              <a:rPr lang="ko-KR" altLang="en-US" dirty="0"/>
              <a:t>이처럼 저희는 수동적 대응과 착지불확실성과 같은 에어매트 구조현장의 문제점을 카메라와 </a:t>
            </a:r>
            <a:r>
              <a:rPr lang="en-US" altLang="ko-KR" dirty="0"/>
              <a:t>ai, </a:t>
            </a:r>
            <a:r>
              <a:rPr lang="ko-KR" altLang="en-US" dirty="0"/>
              <a:t>로봇을 활용하여 해결하면 좋겠다는 생각이 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319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A02AD-682C-6515-5AE2-70B44B9E6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0CBCFC-98C7-16D6-E933-227F0D932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438EC0-1E5D-193C-943F-8DBFBD3B7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17A38A-D406-2554-0BE5-ECFE653DB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EA79B-A409-4F3A-A837-560D94A3F4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3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12BEB-DF5C-7AB2-DAAC-FECDC195C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097A4E-C31B-29BA-8A11-97DCF809C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445C75-BEF2-9CE2-1A6A-05FBA62B9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870D8D-975D-0224-843D-15C525A8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906E0-80C1-B121-1A69-C40A937A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35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88329-B50F-19D2-DF89-AD866FD76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135495-433C-14FF-DDD1-CEF6A4961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62765-3CAE-46E7-D65E-D0A5E8700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09FE4-C96A-B686-81E2-9EF99A4C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490E4F-1F1B-4C45-22B4-7C03D5C9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70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75B4D-E39C-734C-4452-AB622CA9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A2B762-7BE8-1182-990D-FF1FD6910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9FD80C-96C3-327E-DF36-A76B3FBD0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3F458-752E-DCDF-2856-D50C9C8E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C6F17-37C8-A973-6396-776EC4EB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83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14C9-6B92-C034-681D-26084D9D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957F1-C7FD-9C92-FCF0-F5619DD44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F9AEF-4E20-47FE-EF0E-3A4D90B5D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C09ABE-C9CC-F4B7-30F0-23A16CA8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8A312-2CA2-18DE-B325-336BF6560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95F202-B112-AB3A-FFC1-67CEF02E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16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22623-DF1E-8500-9746-8B944FC8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E95FB7-82DB-BEFE-3383-AFA0FB41C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71D08A-70D0-2641-293C-B7550797B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87ACD8-F181-5403-064E-515A4BDE9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EBDF2-84A7-012D-9E74-C09B6E779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476504-C869-89BC-1113-064A3C2E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41414F-B64F-4486-F04C-70408372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687119-5B06-AD1E-DD65-D30FAE4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78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88ABA-6C17-DA2C-1134-B9CB9A2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FB6449-852C-6A84-F122-2757B414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FEB2E9-4A1B-0EBE-6539-55DC5197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182E0-8398-90B8-40C2-D8354406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721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BCF8B8-BA50-1574-81DE-B342D0B2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EC3B16-C646-CF79-D447-F2BEB64BC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D2A3FF-83FC-D259-684A-8EA49825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798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8CDDC-BA14-C464-CB2D-28EA6CDE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DC87A-CADF-77F4-3F5C-CD1C1F89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E7F3A-97CD-E00D-6E8D-C524915E3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42E06A-8C9B-4ACB-0EB9-C86A519A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8A3301-C0EF-36DD-9F21-A87D98EE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E0D2A-C4DB-DA72-D46F-85F59949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90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35BBB-47EB-D423-7C72-6531B5DF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0176DF-FD0C-0124-BCC8-9BF4136CC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6A78A2-3075-B1F1-FFAA-45915CA0B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79757B-2535-9FD0-83C5-25321526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30B48C-17FD-617E-0CF2-374E6D5D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4EA53F-FFAF-9783-4A92-E8CCF80C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31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F7FF5-1139-6FF9-05AA-4CFD3E2C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EBAD63-8023-E309-EC54-913BE2CA7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5CB2E-3A42-A1FB-7B1B-61C1182F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4920E-FEA3-28FE-297B-E5FA5A97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25DA3-4CC6-E07A-FFF0-488472A3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58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3FEA7D-1340-37AE-5C6C-96029CF9C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B0093C-73BB-03F2-4A5F-C8A604C02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4BC1B-C630-FCF6-85C9-2628ECA2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668E1F-DBC6-9868-0976-68ADA72E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D47D1-4F89-1A68-AC3F-700DD5D2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83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4656F-B0DE-74C9-78F2-47C4CE1E5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112524-E1A8-9D87-CEA0-DCF3EAAD4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0F538-6172-8DA1-ACF9-7E72BAE62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7D00D-4A52-F58B-BFFC-7AB47B4F5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D54C0-0FE2-D453-4879-1B3C5D0B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87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BFB63-BCE5-AF7B-B29A-C588CAC6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ED6304-9B42-DE39-5F3B-AAD2BF122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B02F5A-CD98-D079-461B-C8AFD4EB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F3C6E-0C31-A784-93A6-C4092E5A8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8ED9-428E-2720-192D-450ED6A1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579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D54F1-8A07-C3BD-E12E-18C1E51D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32E856-53E9-4DC9-A1F8-97E7055AF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138BC-1380-3935-8EC3-9DB46132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59519-161A-DC5D-8639-4A4F52BF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BC66B9-B03E-D7E7-1955-CA0815B8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079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A4831-C270-29B4-648A-BA23C793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856A3-559D-F72C-CAE0-5950897A3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0A5088-E696-E69E-C93F-64B816F4E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2F71AC-497F-37F9-3A02-20D8BF7C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1445BC-D788-D157-93BF-F07F28AB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4106EF-8E53-FB0B-2AE8-E39BD82C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08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A381A-6936-A368-E17A-EA18A4E4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9F4B2-351B-7D43-1766-8CC2C5D9A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1FD56-BD32-3CA6-47FF-BEC5E8456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C9F24D-85DA-762E-B464-22C7D42BF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E57AC1-B139-84D6-1742-A663D9960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6BB522-A4BC-B4C0-5BCB-7D33115A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F82525-CBEA-EB7D-F3AC-F4C3DE64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6A3CBE-BEB0-5BFB-1E60-5163CD4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06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DD1DE-8BE0-1EF2-74D4-C190FDB0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F59305-C899-C939-0316-E96D3C4B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333BDA-9557-C1DC-7349-ECD6DAE6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80A412-8F27-F417-4611-329CBB4F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AC6A5E-B383-D339-2D60-FB1BFA39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5A962A-DC7C-8B6B-5DF3-76073653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8BFFBE-0510-63E1-8608-E17A16B4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83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4E895-0590-59A2-FE38-5089EE15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1CF9F-19AC-2D77-C802-DC9E7DC1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81C0C2-7F24-9D7E-A9D7-DA7D60EB7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8CE26E-20CF-BCCB-51F3-B4382EFB4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5649D9-E0BA-FC5A-75D3-E8ADE289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44371F-0929-EF0F-CCBE-4F91B33E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042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9641-0854-E214-399B-73B8B15D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076407-515D-CF2F-198D-E2161D379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38B39C-8DD0-4CD2-AF21-B6A67D944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400BF-A23F-E321-38D0-4A2ECF7A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B6800-6055-F5C3-96B9-DD7D8129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9AB920-5B6D-9DA4-1069-016F3AA3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586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502D6-3BD6-FC90-1E0F-06837E79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286F0F-A42B-AA90-3ECA-5789E2FB7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A2C22-644E-1917-258C-CBB4F25C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E6E3B-F41B-E860-5AC1-1920C4BC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13E36-E10D-31DD-80DB-7D13E582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31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D3CFC7-34B4-0564-AFC3-A3F435292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9ACD0A-FCFF-3A5C-4FB5-2DC55752C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F100C-6E02-A342-C5C9-CFD1962D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843AD-9F57-E863-5FE0-D6CB33E3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06135-B0E8-86B9-7A57-E7AC2D13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7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1752600"/>
            <a:ext cx="21259800" cy="1722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657600"/>
            <a:ext cx="21259800" cy="853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7EBBB9-65D0-10D4-D20E-36C01EB8F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35EAD-46AD-0280-9564-CE3D1D45C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2DF77-25A2-6073-558E-9E964D9EA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85906-8B9E-44EE-A0BD-B739AE14B371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3A722-A048-3078-CACF-A85E88DDA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DC800-5F62-27CB-96B6-B467FBA38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2C54D6-9073-4212-99DE-5D3D3453B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39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C0C643-B85D-DA84-BA98-FDFDB17E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C99043-4425-63DB-257B-003C6E213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2785F-82F5-4A97-D257-6833DDC3D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F1D60-6879-4A71-98ED-94236E6BA193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B69E5E-00D1-AB5A-6FA1-46AF7404E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9F8CE-2A71-FAF6-D6E4-695129131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D34D9F-D1CC-401F-BF07-E5E3539D9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8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11.png"/><Relationship Id="rId4" Type="http://schemas.openxmlformats.org/officeDocument/2006/relationships/image" Target="../media/image50.png"/><Relationship Id="rId9" Type="http://schemas.openxmlformats.org/officeDocument/2006/relationships/image" Target="../media/image3.png"/><Relationship Id="rId1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gif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11.png"/><Relationship Id="rId10" Type="http://schemas.openxmlformats.org/officeDocument/2006/relationships/image" Target="../media/image80.png"/><Relationship Id="rId4" Type="http://schemas.openxmlformats.org/officeDocument/2006/relationships/image" Target="../media/image24.png"/><Relationship Id="rId9" Type="http://schemas.openxmlformats.org/officeDocument/2006/relationships/image" Target="../media/image72.png"/><Relationship Id="rId1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3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11.png"/><Relationship Id="rId9" Type="http://schemas.openxmlformats.org/officeDocument/2006/relationships/image" Target="../media/image95.png"/><Relationship Id="rId14" Type="http://schemas.openxmlformats.org/officeDocument/2006/relationships/image" Target="../media/image10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1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24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2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0" Type="http://schemas.openxmlformats.org/officeDocument/2006/relationships/image" Target="../media/image119.png"/><Relationship Id="rId4" Type="http://schemas.openxmlformats.org/officeDocument/2006/relationships/image" Target="../media/image52.png"/><Relationship Id="rId9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24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1.png"/><Relationship Id="rId9" Type="http://schemas.openxmlformats.org/officeDocument/2006/relationships/image" Target="../media/image1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7" Type="http://schemas.openxmlformats.org/officeDocument/2006/relationships/image" Target="../media/image13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7" Type="http://schemas.openxmlformats.org/officeDocument/2006/relationships/image" Target="../media/image13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11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24384000" cy="810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700" y="9537700"/>
            <a:ext cx="2921000" cy="838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17700" y="4648200"/>
            <a:ext cx="11036300" cy="471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19866" b="0" i="0" u="none" strike="noStrike">
                <a:solidFill>
                  <a:srgbClr val="E73338"/>
                </a:solidFill>
                <a:latin typeface="Pretendard Black"/>
              </a:rPr>
              <a:t>SRM</a:t>
            </a:r>
          </a:p>
          <a:p>
            <a:pPr lvl="0" algn="l">
              <a:lnSpc>
                <a:spcPct val="116199"/>
              </a:lnSpc>
            </a:pPr>
            <a:r>
              <a:rPr lang="en" sz="6666" b="0" i="0" u="none" strike="noStrike">
                <a:solidFill>
                  <a:srgbClr val="E73338"/>
                </a:solidFill>
                <a:latin typeface="Pretendard Black"/>
              </a:rPr>
              <a:t>(Smart Rescue Mat)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89200" y="9677400"/>
            <a:ext cx="2374900" cy="5969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349" b="0" i="0" u="none" strike="noStrike" spc="268">
                <a:solidFill>
                  <a:srgbClr val="FFFFFF"/>
                </a:solidFill>
                <a:ea typeface="Pretendard SemiBold"/>
              </a:rPr>
              <a:t>팀</a:t>
            </a:r>
            <a:r>
              <a:rPr lang="en-US" sz="3349" b="0" i="0" u="none" strike="noStrike" spc="268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349" b="0" i="0" u="none" strike="noStrike" spc="268">
                <a:solidFill>
                  <a:srgbClr val="FFFFFF"/>
                </a:solidFill>
                <a:ea typeface="Pretendard SemiBold"/>
              </a:rPr>
              <a:t>실타래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17700" y="10528300"/>
            <a:ext cx="6197600" cy="4699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213">
                <a:solidFill>
                  <a:srgbClr val="9E9E9E"/>
                </a:solidFill>
                <a:ea typeface="Pretendard SemiBold"/>
              </a:rPr>
              <a:t>이영현</a:t>
            </a:r>
            <a:r>
              <a:rPr lang="en-US" sz="2666" b="0" i="0" u="none" strike="noStrike" spc="213">
                <a:solidFill>
                  <a:srgbClr val="9E9E9E"/>
                </a:solidFill>
                <a:latin typeface="Pretendard SemiBold"/>
              </a:rPr>
              <a:t>  </a:t>
            </a:r>
            <a:r>
              <a:rPr lang="ko-KR" sz="2666" b="0" i="0" u="none" strike="noStrike" spc="213">
                <a:solidFill>
                  <a:srgbClr val="9E9E9E"/>
                </a:solidFill>
                <a:ea typeface="Pretendard SemiBold"/>
              </a:rPr>
              <a:t>정성준</a:t>
            </a:r>
            <a:r>
              <a:rPr lang="en-US" sz="2666" b="0" i="0" u="none" strike="noStrike" spc="213">
                <a:solidFill>
                  <a:srgbClr val="9E9E9E"/>
                </a:solidFill>
                <a:latin typeface="Pretendard SemiBold"/>
              </a:rPr>
              <a:t>  </a:t>
            </a:r>
            <a:r>
              <a:rPr lang="ko-KR" sz="2666" b="0" i="0" u="none" strike="noStrike" spc="213">
                <a:solidFill>
                  <a:srgbClr val="9E9E9E"/>
                </a:solidFill>
                <a:ea typeface="Pretendard SemiBold"/>
              </a:rPr>
              <a:t>김동현</a:t>
            </a:r>
            <a:r>
              <a:rPr lang="en-US" sz="2666" b="0" i="0" u="none" strike="noStrike" spc="213">
                <a:solidFill>
                  <a:srgbClr val="9E9E9E"/>
                </a:solidFill>
                <a:latin typeface="Pretendard SemiBold"/>
              </a:rPr>
              <a:t>  </a:t>
            </a:r>
            <a:r>
              <a:rPr lang="ko-KR" sz="2666" b="0" i="0" u="none" strike="noStrike" spc="213">
                <a:solidFill>
                  <a:srgbClr val="9E9E9E"/>
                </a:solidFill>
                <a:ea typeface="Pretendard SemiBold"/>
              </a:rPr>
              <a:t>노승민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9194800"/>
            <a:ext cx="5918200" cy="3302000"/>
          </a:xfrm>
          <a:prstGeom prst="rect">
            <a:avLst/>
          </a:prstGeom>
          <a:effectLst>
            <a:outerShdw blurRad="296859" dist="253726" dir="2700000">
              <a:srgbClr val="000000">
                <a:alpha val="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0" y="8293100"/>
            <a:ext cx="5918200" cy="1397000"/>
          </a:xfrm>
          <a:prstGeom prst="rect">
            <a:avLst/>
          </a:prstGeom>
          <a:effectLst>
            <a:outerShdw blurRad="125703" dist="257851" dir="27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8331200"/>
            <a:ext cx="5918200" cy="3302000"/>
          </a:xfrm>
          <a:prstGeom prst="rect">
            <a:avLst/>
          </a:prstGeom>
          <a:effectLst>
            <a:outerShdw blurRad="296859" dist="253726" dir="2700000">
              <a:srgbClr val="000000">
                <a:alpha val="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7442200"/>
            <a:ext cx="5918200" cy="1397000"/>
          </a:xfrm>
          <a:prstGeom prst="rect">
            <a:avLst/>
          </a:prstGeom>
          <a:effectLst>
            <a:outerShdw blurRad="125703" dist="257851" dir="27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2900" y="7569200"/>
            <a:ext cx="5918200" cy="3302000"/>
          </a:xfrm>
          <a:prstGeom prst="rect">
            <a:avLst/>
          </a:prstGeom>
          <a:effectLst>
            <a:outerShdw blurRad="296859" dist="253726" dir="2700000">
              <a:srgbClr val="000000">
                <a:alpha val="7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82900" y="6667500"/>
            <a:ext cx="5918200" cy="1397000"/>
          </a:xfrm>
          <a:prstGeom prst="rect">
            <a:avLst/>
          </a:prstGeom>
          <a:effectLst>
            <a:outerShdw blurRad="125703" dist="257851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052800" y="8521700"/>
            <a:ext cx="4991100" cy="2603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031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에어매트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지지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인력의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부족과</a:t>
            </a:r>
          </a:p>
          <a:p>
            <a:pPr lvl="0" algn="ctr">
              <a:lnSpc>
                <a:spcPct val="13031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구조대상자가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에어매트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중앙부가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13031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아닌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가장자리로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떨어져</a:t>
            </a:r>
          </a:p>
          <a:p>
            <a:pPr lvl="0" algn="ctr">
              <a:lnSpc>
                <a:spcPct val="13031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사망한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사고</a:t>
            </a:r>
          </a:p>
          <a:p>
            <a:pPr lvl="0" algn="ctr">
              <a:lnSpc>
                <a:spcPct val="130310"/>
              </a:lnSpc>
            </a:pPr>
            <a:endParaRPr lang="ko-KR" sz="2666" b="0" i="0" u="none" strike="noStrike">
              <a:solidFill>
                <a:srgbClr val="787878"/>
              </a:solidFill>
              <a:ea typeface="Pretendard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722600" y="6870700"/>
            <a:ext cx="5651500" cy="990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800" b="0" i="0" u="none" strike="noStrike" spc="-112">
                <a:solidFill>
                  <a:srgbClr val="FFFFFF"/>
                </a:solidFill>
                <a:latin typeface="Pretendard Bold"/>
              </a:rPr>
              <a:t>2024.08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대한민국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부천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호텔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에어매트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사망사고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90100" y="9194800"/>
            <a:ext cx="4991100" cy="2603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031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고층에서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움직이는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구조대상자를</a:t>
            </a:r>
          </a:p>
          <a:p>
            <a:pPr lvl="0" algn="ctr">
              <a:lnSpc>
                <a:spcPct val="13031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소방관들이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에어매트를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옮기며</a:t>
            </a:r>
          </a:p>
          <a:p>
            <a:pPr lvl="0" algn="ctr">
              <a:lnSpc>
                <a:spcPct val="13031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따라가지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못해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13031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에어매트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밖으로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떨어져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사망한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사고</a:t>
            </a:r>
          </a:p>
          <a:p>
            <a:pPr lvl="0" algn="ctr">
              <a:lnSpc>
                <a:spcPct val="130310"/>
              </a:lnSpc>
            </a:pPr>
            <a:endParaRPr lang="ko-KR" sz="2666" b="0" i="0" u="none" strike="noStrike">
              <a:solidFill>
                <a:srgbClr val="787878"/>
              </a:solidFill>
              <a:ea typeface="Pretendard Extra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12300" y="7632700"/>
            <a:ext cx="5334000" cy="990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800" b="0" i="0" u="none" strike="noStrike" spc="-112">
                <a:solidFill>
                  <a:srgbClr val="FFFFFF"/>
                </a:solidFill>
                <a:latin typeface="Pretendard Bold"/>
              </a:rPr>
              <a:t>2021.11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중국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안후이성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800" y="10350500"/>
            <a:ext cx="4991100" cy="153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031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라이프넷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(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에어매트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전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구조수단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)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의</a:t>
            </a:r>
          </a:p>
          <a:p>
            <a:pPr lvl="0" algn="ctr">
              <a:lnSpc>
                <a:spcPct val="13031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중앙부가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아닌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단단한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가장자리에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13031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부딪혀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큰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부상을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입은</a:t>
            </a:r>
            <a:r>
              <a:rPr lang="en-US" sz="2666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ExtraBold"/>
              </a:rPr>
              <a:t>사고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800" y="8496300"/>
            <a:ext cx="4978400" cy="990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800" b="0" i="0" u="none" strike="noStrike" spc="-112">
                <a:solidFill>
                  <a:srgbClr val="FFFFFF"/>
                </a:solidFill>
                <a:latin typeface="Pretendard Bold"/>
              </a:rPr>
              <a:t>1977.05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암스테르담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폴렌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호텔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화재사고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8800" y="2578100"/>
            <a:ext cx="5486400" cy="548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6100" y="1714500"/>
            <a:ext cx="5486400" cy="5486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73400" y="889000"/>
            <a:ext cx="5486400" cy="5486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000" y="762000"/>
            <a:ext cx="5334000" cy="1397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27200" y="647700"/>
            <a:ext cx="47625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9137" b="0" i="0" u="none" strike="noStrike" dirty="0">
                <a:solidFill>
                  <a:srgbClr val="FFFFFF"/>
                </a:solidFill>
                <a:ea typeface="Pretendard Black"/>
              </a:rPr>
              <a:t>사고사례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3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1100" y="3302000"/>
            <a:ext cx="9563100" cy="712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0020" b="0" i="0" u="none" strike="noStrike" dirty="0">
                <a:solidFill>
                  <a:srgbClr val="FFFFFF"/>
                </a:solidFill>
                <a:latin typeface="Pretendard Black"/>
              </a:rPr>
              <a:t>03. </a:t>
            </a:r>
          </a:p>
          <a:p>
            <a:pPr lvl="0" algn="l">
              <a:lnSpc>
                <a:spcPct val="116199"/>
              </a:lnSpc>
            </a:pPr>
            <a:r>
              <a:rPr lang="en" sz="20020" b="0" i="0" u="none" strike="noStrike" dirty="0">
                <a:solidFill>
                  <a:srgbClr val="FFFFFF"/>
                </a:solidFill>
                <a:ea typeface="Pretendard Black"/>
              </a:rPr>
              <a:t>아이디어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5CA6F-D400-50C1-D230-FE5EB1D0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7CBAC79-6717-A67B-C326-3E28AF01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44F96AF-2050-4155-7B86-AED971415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ED17817-EE7A-22A8-6346-506F1C074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987DB09-F1E0-EFA4-0E75-638658CC6356}"/>
              </a:ext>
            </a:extLst>
          </p:cNvPr>
          <p:cNvSpPr txBox="1"/>
          <p:nvPr/>
        </p:nvSpPr>
        <p:spPr>
          <a:xfrm>
            <a:off x="9448800" y="1003300"/>
            <a:ext cx="5613400" cy="1625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137" dirty="0">
                <a:solidFill>
                  <a:srgbClr val="FFFFFF"/>
                </a:solidFill>
                <a:ea typeface="Pretendard Black"/>
              </a:rPr>
              <a:t>핵심 기술</a:t>
            </a:r>
            <a:endParaRPr lang="ko-KR" sz="9137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E36CA8A4-BAE1-DCAD-1C8B-3A3080169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429000"/>
            <a:ext cx="8458200" cy="6553200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j-lt"/>
                <a:cs typeface="Calibri" panose="020F0502020204030204" pitchFamily="34" charset="0"/>
              </a:rPr>
              <a:t>AI </a:t>
            </a:r>
            <a:r>
              <a:rPr lang="ko-KR" altLang="en-US" sz="4800" b="1" dirty="0">
                <a:latin typeface="+mj-lt"/>
                <a:cs typeface="Calibri" panose="020F0502020204030204" pitchFamily="34" charset="0"/>
              </a:rPr>
              <a:t>기반 낙하 궤적 예측 알고리즘 </a:t>
            </a:r>
            <a:r>
              <a:rPr lang="en-US" altLang="ko-KR" sz="4800" b="1" dirty="0">
                <a:latin typeface="+mj-lt"/>
                <a:cs typeface="Calibri" panose="020F0502020204030204" pitchFamily="34" charset="0"/>
              </a:rPr>
              <a:t>(</a:t>
            </a:r>
            <a:r>
              <a:rPr lang="ko-KR" altLang="en-US" sz="4800" b="1" dirty="0">
                <a:latin typeface="+mj-lt"/>
                <a:cs typeface="Calibri" panose="020F0502020204030204" pitchFamily="34" charset="0"/>
              </a:rPr>
              <a:t>정확도 </a:t>
            </a:r>
            <a:r>
              <a:rPr lang="en-US" altLang="ko-KR" sz="4800" b="1" dirty="0">
                <a:latin typeface="+mj-lt"/>
                <a:cs typeface="Calibri" panose="020F0502020204030204" pitchFamily="34" charset="0"/>
              </a:rPr>
              <a:t>99.9%)</a:t>
            </a:r>
          </a:p>
          <a:p>
            <a:endParaRPr lang="en-US" altLang="ko-KR" sz="4800" b="1" dirty="0">
              <a:latin typeface="+mj-lt"/>
              <a:cs typeface="Calibri" panose="020F0502020204030204" pitchFamily="34" charset="0"/>
            </a:endParaRPr>
          </a:p>
          <a:p>
            <a:r>
              <a:rPr lang="ko-KR" altLang="en-US" sz="4800" b="1" dirty="0">
                <a:latin typeface="+mj-lt"/>
                <a:cs typeface="Calibri" panose="020F0502020204030204" pitchFamily="34" charset="0"/>
              </a:rPr>
              <a:t>능동형 자율 위치 보정</a:t>
            </a:r>
            <a:r>
              <a:rPr lang="en-US" altLang="ko-KR" sz="4800" b="1" dirty="0">
                <a:latin typeface="+mj-lt"/>
                <a:cs typeface="Calibri" panose="020F0502020204030204" pitchFamily="34" charset="0"/>
              </a:rPr>
              <a:t>: </a:t>
            </a:r>
            <a:r>
              <a:rPr lang="ko-KR" altLang="en-US" sz="4800" b="1" dirty="0">
                <a:latin typeface="+mj-lt"/>
                <a:cs typeface="Calibri" panose="020F0502020204030204" pitchFamily="34" charset="0"/>
              </a:rPr>
              <a:t>추락 지점으로 로봇이 스스로 이동</a:t>
            </a:r>
            <a:endParaRPr lang="en-US" altLang="ko-KR" sz="4800" b="1" dirty="0">
              <a:latin typeface="+mj-lt"/>
              <a:cs typeface="Calibri" panose="020F0502020204030204" pitchFamily="34" charset="0"/>
            </a:endParaRPr>
          </a:p>
          <a:p>
            <a:endParaRPr lang="ko-KR" altLang="en-US" sz="4800" b="1" dirty="0">
              <a:latin typeface="+mj-lt"/>
              <a:cs typeface="Calibri" panose="020F0502020204030204" pitchFamily="34" charset="0"/>
            </a:endParaRPr>
          </a:p>
          <a:p>
            <a:r>
              <a:rPr lang="ko-KR" altLang="en-US" sz="4800" b="1" dirty="0" err="1">
                <a:latin typeface="+mj-lt"/>
                <a:cs typeface="Calibri" panose="020F0502020204030204" pitchFamily="34" charset="0"/>
              </a:rPr>
              <a:t>메카넘</a:t>
            </a:r>
            <a:r>
              <a:rPr lang="ko-KR" altLang="en-US" sz="4800" b="1" dirty="0">
                <a:latin typeface="+mj-lt"/>
                <a:cs typeface="Calibri" panose="020F0502020204030204" pitchFamily="34" charset="0"/>
              </a:rPr>
              <a:t> 휠 정밀 구동 및 </a:t>
            </a:r>
            <a:r>
              <a:rPr lang="ko-KR" altLang="en-US" sz="4800" b="1" dirty="0" err="1">
                <a:latin typeface="+mj-lt"/>
                <a:cs typeface="Calibri" panose="020F0502020204030204" pitchFamily="34" charset="0"/>
              </a:rPr>
              <a:t>고토크</a:t>
            </a:r>
            <a:r>
              <a:rPr lang="ko-KR" altLang="en-US" sz="4800" b="1" dirty="0">
                <a:latin typeface="+mj-lt"/>
                <a:cs typeface="Calibri" panose="020F0502020204030204" pitchFamily="34" charset="0"/>
              </a:rPr>
              <a:t> 모터 시스템</a:t>
            </a:r>
          </a:p>
          <a:p>
            <a:pPr algn="just"/>
            <a:endParaRPr lang="en-US" altLang="ko-KR" b="1" dirty="0">
              <a:latin typeface="+mj-lt"/>
              <a:cs typeface="Calibri" panose="020F0502020204030204" pitchFamily="34" charset="0"/>
            </a:endParaRPr>
          </a:p>
          <a:p>
            <a:pPr algn="just"/>
            <a:endParaRPr lang="en-US" altLang="ko-KR" b="1" dirty="0">
              <a:latin typeface="+mj-lt"/>
              <a:cs typeface="Calibri" panose="020F0502020204030204" pitchFamily="34" charset="0"/>
            </a:endParaRPr>
          </a:p>
          <a:p>
            <a:pPr algn="just"/>
            <a:endParaRPr lang="en-US" altLang="ko-KR" b="1" dirty="0">
              <a:latin typeface="+mj-lt"/>
              <a:cs typeface="Calibri" panose="020F0502020204030204" pitchFamily="34" charset="0"/>
            </a:endParaRPr>
          </a:p>
          <a:p>
            <a:pPr algn="just"/>
            <a:endParaRPr lang="en-US" altLang="ko-KR" b="1" dirty="0">
              <a:latin typeface="+mj-lt"/>
              <a:cs typeface="Calibri" panose="020F0502020204030204" pitchFamily="34" charset="0"/>
            </a:endParaRPr>
          </a:p>
          <a:p>
            <a:pPr algn="just"/>
            <a:endParaRPr lang="en-US" altLang="ko-KR" b="1" dirty="0">
              <a:latin typeface="+mj-lt"/>
              <a:cs typeface="Calibri" panose="020F0502020204030204" pitchFamily="34" charset="0"/>
            </a:endParaRPr>
          </a:p>
          <a:p>
            <a:pPr algn="just"/>
            <a:endParaRPr lang="ko-KR" altLang="en-US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9F1D8EF0-C598-F2F1-FDD2-C9A908432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2" y="3429000"/>
            <a:ext cx="10439400" cy="6334125"/>
          </a:xfrm>
        </p:spPr>
        <p:txBody>
          <a:bodyPr>
            <a:normAutofit/>
          </a:bodyPr>
          <a:lstStyle/>
          <a:p>
            <a:r>
              <a:rPr lang="ko-KR" altLang="en-US" sz="4800" b="1" dirty="0"/>
              <a:t>확장 전략</a:t>
            </a:r>
            <a:r>
              <a:rPr lang="en-US" altLang="ko-KR" sz="4800" b="1" dirty="0"/>
              <a:t> (Expansion Strategy)</a:t>
            </a:r>
          </a:p>
          <a:p>
            <a:pPr lvl="1"/>
            <a:r>
              <a:rPr lang="ko-KR" altLang="en-US" sz="4000" b="1" dirty="0"/>
              <a:t>공공 안전</a:t>
            </a:r>
            <a:r>
              <a:rPr lang="en-US" altLang="ko-KR" sz="4000" b="1" dirty="0"/>
              <a:t>(B2G) </a:t>
            </a:r>
            <a:r>
              <a:rPr lang="ko-KR" altLang="en-US" sz="4000" b="1" dirty="0"/>
              <a:t>검증 후 민간 산업</a:t>
            </a:r>
            <a:r>
              <a:rPr lang="en-US" altLang="ko-KR" sz="4000" b="1" dirty="0"/>
              <a:t>(B2B) </a:t>
            </a:r>
            <a:r>
              <a:rPr lang="ko-KR" altLang="en-US" sz="4000" b="1" dirty="0"/>
              <a:t>진출</a:t>
            </a:r>
          </a:p>
          <a:p>
            <a:pPr marL="914400" lvl="1" indent="0">
              <a:buNone/>
            </a:pPr>
            <a:endParaRPr lang="en-US" altLang="ko-KR" sz="4800" b="1" dirty="0"/>
          </a:p>
          <a:p>
            <a:r>
              <a:rPr lang="ko-KR" altLang="en-US" sz="4800" b="1" dirty="0"/>
              <a:t>단일 플랫폼을 기반으로 한 </a:t>
            </a:r>
            <a:r>
              <a:rPr lang="en-US" altLang="ko-KR" sz="4800" b="1" dirty="0"/>
              <a:t>4</a:t>
            </a:r>
            <a:r>
              <a:rPr lang="ko-KR" altLang="en-US" sz="4800" b="1" dirty="0"/>
              <a:t>가지 파생 모델 개발</a:t>
            </a:r>
          </a:p>
          <a:p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0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908300" y="9207500"/>
            <a:ext cx="3937000" cy="533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프레임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고정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스터드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6400" y="10071100"/>
            <a:ext cx="4762500" cy="2984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프레임</a:t>
            </a:r>
          </a:p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외피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: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고강도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플라스틱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복합재</a:t>
            </a:r>
          </a:p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내피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: PVC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16199"/>
              </a:lnSpc>
            </a:pPr>
            <a:endParaRPr lang="ko-KR" sz="2400" b="0" i="0" u="none" strike="noStrike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-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고정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스터드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상방으로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짧게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연장된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스터드</a:t>
            </a:r>
          </a:p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프레임에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매트를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얹혔을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수직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구속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23500" y="9207500"/>
            <a:ext cx="3937000" cy="533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메카넘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98100" y="10096500"/>
            <a:ext cx="4114800" cy="21336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-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각기둥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끝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내부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측에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배치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외곽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대비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약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1/3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만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안으로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세팅하여바퀴의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일부만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돌출된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형태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프레임과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지면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거리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과도하지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않은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높이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확보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 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51400" y="9207500"/>
            <a:ext cx="3937000" cy="533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ㄴ자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카메라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02200" y="10096500"/>
            <a:ext cx="4140200" cy="21336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-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중앙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허브에서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뻗어나간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상방으로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뻗어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나가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에어매트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바깥쪽에서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카메라를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탑재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로봇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이동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중에도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일관된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시야와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기준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확보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0" y="2946400"/>
            <a:ext cx="5486400" cy="548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2692400"/>
            <a:ext cx="5486400" cy="548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6700" y="2946400"/>
            <a:ext cx="5486400" cy="548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448800" y="1003300"/>
            <a:ext cx="56134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9137" b="0" i="0" u="none" strike="noStrike" dirty="0">
                <a:solidFill>
                  <a:srgbClr val="FFFFFF"/>
                </a:solidFill>
                <a:ea typeface="Pretendard Black"/>
              </a:rPr>
              <a:t>아이템</a:t>
            </a:r>
            <a:r>
              <a:rPr lang="en-US" sz="9137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9137" b="0" i="0" u="none" strike="noStrike" dirty="0">
                <a:solidFill>
                  <a:srgbClr val="FFFFFF"/>
                </a:solidFill>
                <a:ea typeface="Pretendard Black"/>
              </a:rPr>
              <a:t>설계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381500" y="7734300"/>
            <a:ext cx="83185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696700" y="7734300"/>
            <a:ext cx="83185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6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286500" y="9156700"/>
            <a:ext cx="3937000" cy="533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로봇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다리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6000" y="10045700"/>
            <a:ext cx="4889500" cy="1282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-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텔레스코픽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방식을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도입하여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길이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조절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자유로움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-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수납시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수축으로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60600" y="9156700"/>
            <a:ext cx="3937000" cy="533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로봇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전체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모듈화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62200" y="9810750"/>
            <a:ext cx="4140200" cy="1282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595959"/>
                </a:solidFill>
                <a:latin typeface="Pretendard Regular"/>
              </a:rPr>
              <a:t>-</a:t>
            </a:r>
            <a:r>
              <a:rPr lang="ko-KR" sz="2400" b="0" i="0" u="none" strike="noStrike" dirty="0" err="1">
                <a:solidFill>
                  <a:srgbClr val="595959"/>
                </a:solidFill>
                <a:ea typeface="Pretendard Regular"/>
              </a:rPr>
              <a:t>폴딩</a:t>
            </a:r>
            <a:r>
              <a:rPr lang="en-US" sz="24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4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Pretendard Regular"/>
              </a:rPr>
              <a:t>분리</a:t>
            </a:r>
            <a:r>
              <a:rPr lang="en-US" sz="24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Pretendard Regular"/>
              </a:rPr>
              <a:t>형식을</a:t>
            </a:r>
            <a:r>
              <a:rPr lang="en-US" sz="24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Pretendard Regular"/>
              </a:rPr>
              <a:t>사용하여</a:t>
            </a:r>
            <a:r>
              <a:rPr lang="en-US" sz="24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Pretendard Regular"/>
              </a:rPr>
              <a:t>부피</a:t>
            </a:r>
            <a:r>
              <a:rPr lang="en-US" sz="24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Pretendard Regular"/>
              </a:rPr>
              <a:t>최소화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595959"/>
                </a:solidFill>
                <a:latin typeface="Pretendard Regular"/>
              </a:rPr>
              <a:t>-</a:t>
            </a:r>
            <a:r>
              <a:rPr lang="ko-KR" sz="2400" b="0" i="0" u="none" strike="noStrike" dirty="0">
                <a:solidFill>
                  <a:srgbClr val="595959"/>
                </a:solidFill>
                <a:ea typeface="Pretendard Regular"/>
              </a:rPr>
              <a:t>수납</a:t>
            </a:r>
            <a:r>
              <a:rPr lang="en-US" sz="2400" b="0" i="0" u="none" strike="noStrike" dirty="0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sz="2400" b="0" i="0" u="none" strike="noStrike" dirty="0">
                <a:solidFill>
                  <a:srgbClr val="595959"/>
                </a:solidFill>
                <a:ea typeface="Pretendard Regular"/>
              </a:rPr>
              <a:t>운반</a:t>
            </a:r>
            <a:r>
              <a:rPr lang="en-US" sz="2400" b="0" i="0" u="none" strike="noStrike" dirty="0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sz="2400" b="0" i="0" u="none" strike="noStrike" dirty="0">
                <a:solidFill>
                  <a:srgbClr val="595959"/>
                </a:solidFill>
                <a:ea typeface="Pretendard Regular"/>
              </a:rPr>
              <a:t>적재</a:t>
            </a:r>
            <a:r>
              <a:rPr lang="en-US" sz="24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595959"/>
                </a:solidFill>
                <a:ea typeface="Pretendard Regular"/>
              </a:rPr>
              <a:t>용이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1003300"/>
            <a:ext cx="56134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9137" b="0" i="0" u="none" strike="noStrike">
                <a:solidFill>
                  <a:srgbClr val="FFFFFF"/>
                </a:solidFill>
                <a:ea typeface="Pretendard Black"/>
              </a:rPr>
              <a:t>아이템</a:t>
            </a:r>
            <a:r>
              <a:rPr lang="en-US" sz="9137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9137" b="0" i="0" u="none" strike="noStrike">
                <a:solidFill>
                  <a:srgbClr val="FFFFFF"/>
                </a:solidFill>
                <a:ea typeface="Pretendard Black"/>
              </a:rPr>
              <a:t>설계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200" y="4051300"/>
            <a:ext cx="5486400" cy="243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200" y="5384800"/>
            <a:ext cx="7188200" cy="293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0" y="3530600"/>
            <a:ext cx="7442200" cy="486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3700" y="5778500"/>
            <a:ext cx="6883400" cy="360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039100" y="7404100"/>
            <a:ext cx="83185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5913100" y="2997200"/>
            <a:ext cx="6451600" cy="227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5913100" y="9994900"/>
            <a:ext cx="6451600" cy="227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5913100" y="6527800"/>
            <a:ext cx="6451600" cy="2273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205200" y="3810000"/>
            <a:ext cx="5854700" cy="660400"/>
          </a:xfrm>
          <a:prstGeom prst="rect">
            <a:avLst/>
          </a:prstGeom>
        </p:spPr>
        <p:txBody>
          <a:bodyPr lIns="0" tIns="4064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X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자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프레임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펼침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고정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05200" y="10795000"/>
            <a:ext cx="5854700" cy="660400"/>
          </a:xfrm>
          <a:prstGeom prst="rect">
            <a:avLst/>
          </a:prstGeom>
        </p:spPr>
        <p:txBody>
          <a:bodyPr lIns="0" tIns="4064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로봇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모듈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부착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로봇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구동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05200" y="7327900"/>
            <a:ext cx="5854700" cy="660400"/>
          </a:xfrm>
          <a:prstGeom prst="rect">
            <a:avLst/>
          </a:prstGeom>
        </p:spPr>
        <p:txBody>
          <a:bodyPr lIns="0" tIns="4064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에어매트와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로봇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결합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8605500" y="4787900"/>
            <a:ext cx="1054100" cy="222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8605500" y="8280400"/>
            <a:ext cx="1054100" cy="2222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935450" y="12369800"/>
            <a:ext cx="4406900" cy="77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&lt;</a:t>
            </a:r>
            <a:r>
              <a:rPr lang="ko-KR" sz="4383" b="0" i="0" u="none" strike="noStrike" dirty="0">
                <a:solidFill>
                  <a:srgbClr val="000000"/>
                </a:solidFill>
                <a:ea typeface="Pretendard Bold"/>
              </a:rPr>
              <a:t>현장</a:t>
            </a: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83" b="0" i="0" u="none" strike="noStrike" dirty="0">
                <a:solidFill>
                  <a:srgbClr val="000000"/>
                </a:solidFill>
                <a:ea typeface="Pretendard Bold"/>
              </a:rPr>
              <a:t>운용</a:t>
            </a: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83" b="0" i="0" u="none" strike="noStrike" dirty="0">
                <a:solidFill>
                  <a:srgbClr val="000000"/>
                </a:solidFill>
                <a:ea typeface="Pretendard Bold"/>
              </a:rPr>
              <a:t>흐름</a:t>
            </a: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&gt;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058400" y="1003300"/>
            <a:ext cx="46101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9137" b="0" i="0" u="none" strike="noStrike">
                <a:solidFill>
                  <a:srgbClr val="FFFFFF"/>
                </a:solidFill>
                <a:ea typeface="Pretendard Black"/>
              </a:rPr>
              <a:t>구동</a:t>
            </a:r>
            <a:r>
              <a:rPr lang="en-US" sz="9137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9137" b="0" i="0" u="none" strike="noStrike">
                <a:solidFill>
                  <a:srgbClr val="FFFFFF"/>
                </a:solidFill>
                <a:ea typeface="Pretendard Black"/>
              </a:rPr>
              <a:t>방식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9300" y="4495800"/>
            <a:ext cx="10617200" cy="7010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029200" y="12369800"/>
            <a:ext cx="4406900" cy="77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383" b="0" i="0" u="none" strike="noStrike">
                <a:solidFill>
                  <a:srgbClr val="000000"/>
                </a:solidFill>
                <a:latin typeface="Pretendard Bold"/>
              </a:rPr>
              <a:t>&lt;</a:t>
            </a:r>
            <a:r>
              <a:rPr lang="ko-KR" sz="4383" b="0" i="0" u="none" strike="noStrike">
                <a:solidFill>
                  <a:srgbClr val="000000"/>
                </a:solidFill>
                <a:ea typeface="Pretendard Bold"/>
              </a:rPr>
              <a:t>로봇</a:t>
            </a:r>
            <a:r>
              <a:rPr lang="en-US" sz="438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83" b="0" i="0" u="none" strike="noStrike">
                <a:solidFill>
                  <a:srgbClr val="000000"/>
                </a:solidFill>
                <a:ea typeface="Pretendard Bold"/>
              </a:rPr>
              <a:t>구동</a:t>
            </a:r>
            <a:r>
              <a:rPr lang="en-US" sz="438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83" b="0" i="0" u="none" strike="noStrike">
                <a:solidFill>
                  <a:srgbClr val="000000"/>
                </a:solidFill>
                <a:ea typeface="Pretendard Bold"/>
              </a:rPr>
              <a:t>영상</a:t>
            </a:r>
            <a:r>
              <a:rPr lang="en-US" sz="4383" b="0" i="0" u="none" strike="noStrike">
                <a:solidFill>
                  <a:srgbClr val="000000"/>
                </a:solidFill>
                <a:latin typeface="Pretendard Bold"/>
              </a:rPr>
              <a:t>&gt;</a:t>
            </a:r>
          </a:p>
        </p:txBody>
      </p:sp>
      <p:pic>
        <p:nvPicPr>
          <p:cNvPr id="19" name="그림 18" descr="스크린샷, 무덤, 장난감, 묘지이(가) 표시된 사진">
            <a:extLst>
              <a:ext uri="{FF2B5EF4-FFF2-40B4-BE49-F238E27FC236}">
                <a16:creationId xmlns:a16="http://schemas.microsoft.com/office/drawing/2014/main" id="{A8A93202-9722-4060-A88D-0136654F01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4"/>
          <a:stretch>
            <a:fillRect/>
          </a:stretch>
        </p:blipFill>
        <p:spPr>
          <a:xfrm>
            <a:off x="2207569" y="5148943"/>
            <a:ext cx="10240662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5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736600" y="2997200"/>
            <a:ext cx="14097000" cy="1043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5913100" y="2997200"/>
            <a:ext cx="6451600" cy="227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5913100" y="9994900"/>
            <a:ext cx="6451600" cy="227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5913100" y="6527800"/>
            <a:ext cx="6451600" cy="2273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205200" y="3810000"/>
            <a:ext cx="5854700" cy="660400"/>
          </a:xfrm>
          <a:prstGeom prst="rect">
            <a:avLst/>
          </a:prstGeom>
        </p:spPr>
        <p:txBody>
          <a:bodyPr lIns="0" tIns="4064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로봇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구동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중지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모듈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분리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05200" y="10795000"/>
            <a:ext cx="5854700" cy="660400"/>
          </a:xfrm>
          <a:prstGeom prst="rect">
            <a:avLst/>
          </a:prstGeom>
        </p:spPr>
        <p:txBody>
          <a:bodyPr lIns="0" tIns="4064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차량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적재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05200" y="7327900"/>
            <a:ext cx="5854700" cy="660400"/>
          </a:xfrm>
          <a:prstGeom prst="rect">
            <a:avLst/>
          </a:prstGeom>
        </p:spPr>
        <p:txBody>
          <a:bodyPr lIns="0" tIns="4064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X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자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프레임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Medium"/>
              </a:rPr>
              <a:t>폴딩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8605500" y="4787900"/>
            <a:ext cx="1054100" cy="222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8605500" y="8280400"/>
            <a:ext cx="1054100" cy="2222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535400" y="12369800"/>
            <a:ext cx="5727700" cy="77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&lt;</a:t>
            </a:r>
            <a:r>
              <a:rPr lang="ko-KR" sz="4383" b="0" i="0" u="none" strike="noStrike" dirty="0">
                <a:solidFill>
                  <a:srgbClr val="000000"/>
                </a:solidFill>
                <a:ea typeface="Pretendard Bold"/>
              </a:rPr>
              <a:t>현장</a:t>
            </a: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83" b="0" i="0" u="none" strike="noStrike" dirty="0">
                <a:solidFill>
                  <a:srgbClr val="000000"/>
                </a:solidFill>
                <a:ea typeface="Pretendard Bold"/>
              </a:rPr>
              <a:t>적재</a:t>
            </a: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4383" b="0" i="0" u="none" strike="noStrike" dirty="0">
                <a:solidFill>
                  <a:srgbClr val="000000"/>
                </a:solidFill>
                <a:ea typeface="Pretendard Bold"/>
              </a:rPr>
              <a:t>보관</a:t>
            </a: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83" b="0" i="0" u="none" strike="noStrike" dirty="0">
                <a:solidFill>
                  <a:srgbClr val="000000"/>
                </a:solidFill>
                <a:ea typeface="Pretendard Bold"/>
              </a:rPr>
              <a:t>흐름</a:t>
            </a: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&gt;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058400" y="1003300"/>
            <a:ext cx="46101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9137" b="0" i="0" u="none" strike="noStrike">
                <a:solidFill>
                  <a:srgbClr val="FFFFFF"/>
                </a:solidFill>
                <a:ea typeface="Pretendard Black"/>
              </a:rPr>
              <a:t>구동</a:t>
            </a:r>
            <a:r>
              <a:rPr lang="en-US" sz="9137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9137" b="0" i="0" u="none" strike="noStrike">
                <a:solidFill>
                  <a:srgbClr val="FFFFFF"/>
                </a:solidFill>
                <a:ea typeface="Pretendard Black"/>
              </a:rPr>
              <a:t>방식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8700" y="4102100"/>
            <a:ext cx="5969000" cy="389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2100" y="10198100"/>
            <a:ext cx="5486400" cy="2946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200" y="3810000"/>
            <a:ext cx="5486400" cy="412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5207000"/>
            <a:ext cx="2438400" cy="2438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864746">
            <a:off x="8509000" y="76581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4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3A766-BB9F-B4B2-4B3B-21DABA57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-342900" y="-1955800"/>
            <a:ext cx="25463500" cy="170053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4B53F14-FCF3-77E3-47EE-762499A53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8A0F40B-76CD-0511-311E-CE48CE598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FE97006-9769-9EEA-DEDF-94A8C7821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7F4D83A5-9A63-CA0D-4A7D-6BD133CAA425}"/>
              </a:ext>
            </a:extLst>
          </p:cNvPr>
          <p:cNvSpPr txBox="1"/>
          <p:nvPr/>
        </p:nvSpPr>
        <p:spPr>
          <a:xfrm>
            <a:off x="9448800" y="1003300"/>
            <a:ext cx="56134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9137" b="0" i="0" u="none" strike="noStrike" dirty="0">
                <a:solidFill>
                  <a:srgbClr val="FFFFFF"/>
                </a:solidFill>
                <a:ea typeface="Pretendard Black"/>
              </a:rPr>
              <a:t>아이템</a:t>
            </a:r>
            <a:r>
              <a:rPr lang="ko-KR" altLang="en-US" sz="9137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 소개</a:t>
            </a:r>
            <a:endParaRPr lang="ko-KR" sz="9137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7" name="제목 16">
            <a:extLst>
              <a:ext uri="{FF2B5EF4-FFF2-40B4-BE49-F238E27FC236}">
                <a16:creationId xmlns:a16="http://schemas.microsoft.com/office/drawing/2014/main" id="{7073DBCF-F95E-DA2F-114B-E6934C35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935287"/>
            <a:ext cx="21031200" cy="2651125"/>
          </a:xfrm>
        </p:spPr>
        <p:txBody>
          <a:bodyPr anchor="t"/>
          <a:lstStyle/>
          <a:p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1: 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소방</a:t>
            </a:r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구조용 </a:t>
            </a:r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(SRM)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D05CF469-83B1-621A-1AE1-67F014A44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6019800"/>
            <a:ext cx="10439400" cy="6334125"/>
          </a:xfrm>
        </p:spPr>
        <p:txBody>
          <a:bodyPr/>
          <a:lstStyle/>
          <a:p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556000"/>
            <a:ext cx="8128000" cy="596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7100" y="8394700"/>
            <a:ext cx="7975600" cy="4572000"/>
          </a:xfrm>
          <a:prstGeom prst="rect">
            <a:avLst/>
          </a:prstGeom>
        </p:spPr>
      </p:pic>
      <p:sp>
        <p:nvSpPr>
          <p:cNvPr id="4" name="TextBox 7"/>
          <p:cNvSpPr txBox="1"/>
          <p:nvPr/>
        </p:nvSpPr>
        <p:spPr>
          <a:xfrm>
            <a:off x="12966700" y="5118100"/>
            <a:ext cx="27940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367" b="0" i="0" u="none" strike="noStrike" dirty="0">
                <a:solidFill>
                  <a:srgbClr val="000000"/>
                </a:solidFill>
                <a:ea typeface="Pretendard Bold"/>
              </a:rPr>
              <a:t>개발목적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12801600" y="6324600"/>
            <a:ext cx="4686300" cy="177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착지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지점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불확실성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l">
              <a:lnSpc>
                <a:spcPct val="116199"/>
              </a:lnSpc>
            </a:pP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대상자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안전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보장</a:t>
            </a:r>
          </a:p>
          <a:p>
            <a:pPr lvl="0" algn="l">
              <a:lnSpc>
                <a:spcPct val="116199"/>
              </a:lnSpc>
            </a:pP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- 2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차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사고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예방</a:t>
            </a:r>
          </a:p>
        </p:txBody>
      </p:sp>
      <p:sp>
        <p:nvSpPr>
          <p:cNvPr id="12" name="TextBox 9"/>
          <p:cNvSpPr txBox="1"/>
          <p:nvPr/>
        </p:nvSpPr>
        <p:spPr>
          <a:xfrm>
            <a:off x="12839700" y="8991600"/>
            <a:ext cx="51689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아이템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한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줄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id="15" name="TextBox 10"/>
          <p:cNvSpPr txBox="1"/>
          <p:nvPr/>
        </p:nvSpPr>
        <p:spPr>
          <a:xfrm>
            <a:off x="12801600" y="10287000"/>
            <a:ext cx="8801100" cy="177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로봇이</a:t>
            </a:r>
            <a:r>
              <a:rPr lang="en-US" altLang="ko-KR" sz="3326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구조대상자의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낙하지점을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스스로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추적하고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이동하여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구조대상자의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안전한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중앙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착지를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유도하는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에어매트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616005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77400" y="1003300"/>
            <a:ext cx="53721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9137" b="0" i="0" u="none" strike="noStrike">
                <a:solidFill>
                  <a:srgbClr val="FFFFFF"/>
                </a:solidFill>
                <a:ea typeface="Pretendard Black"/>
              </a:rPr>
              <a:t>시뮬레이션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3035300"/>
            <a:ext cx="18072100" cy="900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72400" y="12344400"/>
            <a:ext cx="19278600" cy="73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137" b="0" i="0" u="none" strike="noStrike" dirty="0">
                <a:solidFill>
                  <a:srgbClr val="000000"/>
                </a:solidFill>
                <a:latin typeface="Pretendard Bold"/>
              </a:rPr>
              <a:t>&lt;Unity </a:t>
            </a:r>
            <a:r>
              <a:rPr lang="ko-KR" sz="4137" b="0" i="0" u="none" strike="noStrike" dirty="0">
                <a:solidFill>
                  <a:srgbClr val="000000"/>
                </a:solidFill>
                <a:ea typeface="Pretendard Bold"/>
              </a:rPr>
              <a:t>가상환경</a:t>
            </a:r>
            <a:r>
              <a:rPr lang="en-US" sz="4137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137" b="0" i="0" u="none" strike="noStrike" dirty="0">
                <a:solidFill>
                  <a:srgbClr val="000000"/>
                </a:solidFill>
                <a:ea typeface="Pretendard Bold"/>
              </a:rPr>
              <a:t>로봇</a:t>
            </a:r>
            <a:r>
              <a:rPr lang="en-US" sz="4137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137" b="0" i="0" u="none" strike="noStrike" dirty="0">
                <a:solidFill>
                  <a:srgbClr val="000000"/>
                </a:solidFill>
                <a:ea typeface="Pretendard Bold"/>
              </a:rPr>
              <a:t>구동</a:t>
            </a:r>
            <a:r>
              <a:rPr lang="en-US" sz="4137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137" b="0" i="0" u="none" strike="noStrike" dirty="0">
                <a:solidFill>
                  <a:srgbClr val="000000"/>
                </a:solidFill>
                <a:ea typeface="Pretendard Bold"/>
              </a:rPr>
              <a:t>시뮬레이션</a:t>
            </a:r>
            <a:r>
              <a:rPr lang="en-US" sz="4137" b="0" i="0" u="none" strike="noStrike" dirty="0">
                <a:solidFill>
                  <a:srgbClr val="000000"/>
                </a:solidFill>
                <a:latin typeface="Pretendard Bold"/>
              </a:rPr>
              <a:t>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18273A-C90D-8B34-1A62-65C32C461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87" y="3352800"/>
            <a:ext cx="17696157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33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4EB644-4907-97E0-6C72-357034830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9127F1A-68E1-263D-37A8-701DF97BC241}"/>
              </a:ext>
            </a:extLst>
          </p:cNvPr>
          <p:cNvSpPr txBox="1"/>
          <p:nvPr/>
        </p:nvSpPr>
        <p:spPr>
          <a:xfrm>
            <a:off x="1181100" y="3302000"/>
            <a:ext cx="20231100" cy="712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</a:rPr>
              <a:t>0</a:t>
            </a:r>
            <a:r>
              <a:rPr lang="en" sz="20020" dirty="0">
                <a:solidFill>
                  <a:srgbClr val="FFFFFF"/>
                </a:solidFill>
                <a:latin typeface="Pretendard Black" panose="020B0600000101010101" charset="-127"/>
                <a:ea typeface="Pretendard Black" panose="020B0600000101010101" charset="-127"/>
              </a:rPr>
              <a:t>4</a:t>
            </a:r>
            <a:r>
              <a:rPr kumimoji="0" lang="en" sz="200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</a:rPr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</a:rPr>
              <a:t>프로토타입 및 </a:t>
            </a:r>
            <a:r>
              <a:rPr kumimoji="0" lang="en-US" altLang="ko-KR" sz="200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</a:rPr>
              <a:t>BM</a:t>
            </a:r>
            <a:endParaRPr kumimoji="0" lang="en" sz="200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lack" panose="020B0600000101010101" charset="-127"/>
              <a:ea typeface="Pretendard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29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3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5400000">
            <a:off x="4457700" y="6832600"/>
            <a:ext cx="114681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0800000">
            <a:off x="10210800" y="6858000"/>
            <a:ext cx="142494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82800" y="6565900"/>
            <a:ext cx="70104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798" b="0" i="0" u="none" strike="noStrike">
                <a:solidFill>
                  <a:srgbClr val="FFFFFF"/>
                </a:solidFill>
                <a:latin typeface="Pretendard Black"/>
              </a:rPr>
              <a:t>CONTENTS.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84100" y="2235200"/>
            <a:ext cx="1574800" cy="914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133" b="0" i="0" u="none" strike="noStrike">
                <a:solidFill>
                  <a:srgbClr val="FFFFFF">
                    <a:alpha val="81176"/>
                  </a:srgbClr>
                </a:solidFill>
                <a:latin typeface="Pretendard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84100" y="3187700"/>
            <a:ext cx="2971800" cy="825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4668" b="0" i="0" u="none" strike="noStrike">
                <a:solidFill>
                  <a:srgbClr val="FFFFFF"/>
                </a:solidFill>
                <a:ea typeface="Pretendard SemiBold"/>
              </a:rPr>
              <a:t>팀</a:t>
            </a:r>
            <a:r>
              <a:rPr lang="en-US" sz="4668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4668" b="0" i="0" u="none" strike="noStrike">
                <a:solidFill>
                  <a:srgbClr val="FFFFFF"/>
                </a:solidFill>
                <a:ea typeface="Pretendard SemiBold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84100" y="4267200"/>
            <a:ext cx="2362200" cy="1358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466" b="0" i="0" u="none" strike="noStrike" spc="-99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466" b="0" i="0" u="none" strike="noStrike" spc="-99" dirty="0">
                <a:solidFill>
                  <a:srgbClr val="FFFFFF"/>
                </a:solidFill>
                <a:ea typeface="Pretendard Medium"/>
              </a:rPr>
              <a:t>팀명소개</a:t>
            </a:r>
          </a:p>
          <a:p>
            <a:pPr lvl="0" algn="l">
              <a:lnSpc>
                <a:spcPct val="124499"/>
              </a:lnSpc>
            </a:pPr>
            <a:r>
              <a:rPr lang="en-US" sz="2466" b="0" i="0" u="none" strike="noStrike" spc="-99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466" b="0" i="0" u="none" strike="noStrike" spc="-99" dirty="0">
                <a:solidFill>
                  <a:srgbClr val="FFFFFF"/>
                </a:solidFill>
                <a:ea typeface="Pretendard Medium"/>
              </a:rPr>
              <a:t>수행계획</a:t>
            </a:r>
          </a:p>
          <a:p>
            <a:pPr lvl="0" algn="l">
              <a:lnSpc>
                <a:spcPct val="124499"/>
              </a:lnSpc>
            </a:pPr>
            <a:r>
              <a:rPr lang="en-US" sz="2466" b="0" i="0" u="none" strike="noStrike" spc="-1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466" b="0" i="0" u="none" strike="noStrike" spc="-1" dirty="0">
                <a:solidFill>
                  <a:srgbClr val="FFFFFF"/>
                </a:solidFill>
                <a:ea typeface="Pretendard Medium"/>
              </a:rPr>
              <a:t>수행역할</a:t>
            </a:r>
            <a:r>
              <a:rPr lang="en-US" sz="2466" b="0" i="0" u="none" strike="noStrike" spc="-1" dirty="0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22600" y="2260600"/>
            <a:ext cx="1574800" cy="914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133" b="0" i="0" u="none" strike="noStrike">
                <a:solidFill>
                  <a:srgbClr val="FFFFFF">
                    <a:alpha val="81176"/>
                  </a:srgbClr>
                </a:solidFill>
                <a:latin typeface="Pretendard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22600" y="3213100"/>
            <a:ext cx="2971800" cy="825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" sz="4668" b="0" i="0" u="none" strike="noStrike">
                <a:solidFill>
                  <a:srgbClr val="FFFFFF"/>
                </a:solidFill>
                <a:ea typeface="Pretendard SemiBold"/>
              </a:rPr>
              <a:t>수행배경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22600" y="4267200"/>
            <a:ext cx="23622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466" b="0" i="0" u="none" strike="noStrike" spc="-99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466" b="0" i="0" u="none" strike="noStrike" spc="-99">
                <a:solidFill>
                  <a:srgbClr val="FFFFFF"/>
                </a:solidFill>
                <a:ea typeface="Pretendard Medium"/>
              </a:rPr>
              <a:t>인터뷰</a:t>
            </a:r>
          </a:p>
          <a:p>
            <a:pPr lvl="0" algn="l">
              <a:lnSpc>
                <a:spcPct val="124499"/>
              </a:lnSpc>
            </a:pPr>
            <a:r>
              <a:rPr lang="en-US" sz="2466" b="0" i="0" u="none" strike="noStrike" spc="-99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466" b="0" i="0" u="none" strike="noStrike" spc="-99">
                <a:solidFill>
                  <a:srgbClr val="FFFFFF"/>
                </a:solidFill>
                <a:ea typeface="Pretendard Medium"/>
              </a:rPr>
              <a:t>시장분석</a:t>
            </a:r>
          </a:p>
          <a:p>
            <a:pPr lvl="0" algn="l">
              <a:lnSpc>
                <a:spcPct val="124499"/>
              </a:lnSpc>
            </a:pPr>
            <a:r>
              <a:rPr lang="en-US" sz="2466" b="0" i="0" u="none" strike="noStrike" spc="-99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466" b="0" i="0" u="none" strike="noStrike" spc="-99">
                <a:solidFill>
                  <a:srgbClr val="FFFFFF"/>
                </a:solidFill>
                <a:ea typeface="Pretendard Medium"/>
              </a:rPr>
              <a:t>사고사례</a:t>
            </a:r>
          </a:p>
          <a:p>
            <a:pPr lvl="0" algn="l">
              <a:lnSpc>
                <a:spcPct val="124499"/>
              </a:lnSpc>
            </a:pPr>
            <a:endParaRPr lang="ko-KR" sz="2466" b="0" i="0" u="none" strike="noStrike" spc="-99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84100" y="8178800"/>
            <a:ext cx="1574800" cy="914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133" b="0" i="0" u="none" strike="noStrike" dirty="0">
                <a:solidFill>
                  <a:srgbClr val="FFFFFF">
                    <a:alpha val="81176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84100" y="9131300"/>
            <a:ext cx="2971800" cy="825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668" b="0" i="0" u="none" strike="noStrike" dirty="0">
                <a:solidFill>
                  <a:srgbClr val="FFFFFF"/>
                </a:solidFill>
                <a:ea typeface="Pretendard SemiBold"/>
              </a:rPr>
              <a:t>아이디어</a:t>
            </a:r>
            <a:endParaRPr lang="en" sz="4668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484100" y="10236200"/>
            <a:ext cx="2362200" cy="18288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4499"/>
              </a:lnSpc>
            </a:pPr>
            <a:r>
              <a:rPr lang="en-US" altLang="ko-KR" sz="2466" spc="-99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altLang="en-US" sz="2466" spc="-99" dirty="0">
                <a:solidFill>
                  <a:srgbClr val="FFFFFF"/>
                </a:solidFill>
                <a:latin typeface="Pretendard Medium"/>
              </a:rPr>
              <a:t>핵심기술</a:t>
            </a:r>
            <a:endParaRPr lang="en-US" altLang="ko-KR" sz="2466" spc="-99" dirty="0">
              <a:solidFill>
                <a:srgbClr val="FFFFFF"/>
              </a:solidFill>
              <a:latin typeface="Pretendard Medium"/>
            </a:endParaRPr>
          </a:p>
          <a:p>
            <a:pPr lvl="0">
              <a:lnSpc>
                <a:spcPct val="124499"/>
              </a:lnSpc>
            </a:pPr>
            <a:r>
              <a:rPr lang="en-US" altLang="ko-KR" sz="2466" spc="-99" dirty="0">
                <a:solidFill>
                  <a:srgbClr val="FFFFFF"/>
                </a:solidFill>
                <a:latin typeface="Pretendard Medium"/>
                <a:ea typeface="Pretendard Medium"/>
              </a:rPr>
              <a:t>- </a:t>
            </a:r>
            <a:r>
              <a:rPr lang="ko-KR" altLang="ko-KR" sz="2466" spc="-99" dirty="0">
                <a:solidFill>
                  <a:srgbClr val="FFFFFF"/>
                </a:solidFill>
                <a:ea typeface="Pretendard Medium"/>
              </a:rPr>
              <a:t>아이디어</a:t>
            </a:r>
            <a:r>
              <a:rPr lang="en-US" altLang="ko-KR" sz="2466" spc="-99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ko-KR" sz="2466" spc="-99" dirty="0">
                <a:solidFill>
                  <a:srgbClr val="FFFFFF"/>
                </a:solidFill>
                <a:ea typeface="Pretendard Medium"/>
              </a:rPr>
              <a:t>소개</a:t>
            </a:r>
          </a:p>
          <a:p>
            <a:pPr lvl="0">
              <a:lnSpc>
                <a:spcPct val="124499"/>
              </a:lnSpc>
            </a:pPr>
            <a:r>
              <a:rPr lang="en-US" altLang="ko-KR" sz="2466" spc="-99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altLang="ko-KR" sz="2466" spc="-99" dirty="0">
                <a:solidFill>
                  <a:srgbClr val="FFFFFF"/>
                </a:solidFill>
                <a:ea typeface="Pretendard Medium"/>
              </a:rPr>
              <a:t>설계</a:t>
            </a:r>
          </a:p>
          <a:p>
            <a:pPr lvl="0">
              <a:lnSpc>
                <a:spcPct val="124499"/>
              </a:lnSpc>
            </a:pPr>
            <a:r>
              <a:rPr lang="en-US" altLang="ko-KR" sz="2466" spc="-99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altLang="ko-KR" sz="2466" spc="-99" dirty="0">
                <a:solidFill>
                  <a:srgbClr val="FFFFFF"/>
                </a:solidFill>
                <a:ea typeface="Pretendard Medium"/>
              </a:rPr>
              <a:t>구동방식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722600" y="8191500"/>
            <a:ext cx="1054100" cy="914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133" b="0" i="0" u="none" strike="noStrike" dirty="0">
                <a:solidFill>
                  <a:srgbClr val="FFFFFF">
                    <a:alpha val="81176"/>
                  </a:srgbClr>
                </a:solidFill>
                <a:latin typeface="Pretendard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22600" y="9156700"/>
            <a:ext cx="2971800" cy="825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" sz="4668" b="0" i="0" u="none" strike="noStrike">
                <a:solidFill>
                  <a:srgbClr val="FFFFFF"/>
                </a:solidFill>
                <a:ea typeface="Pretendard SemiBold"/>
              </a:rPr>
              <a:t>결과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22600" y="10261600"/>
            <a:ext cx="23622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466" b="0" i="0" u="none" strike="noStrike" spc="-99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466" b="0" i="0" u="none" strike="noStrike" spc="-99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2466" b="0" i="0" u="none" strike="noStrike" spc="-99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66" b="0" i="0" u="none" strike="noStrike" spc="-99">
                <a:solidFill>
                  <a:srgbClr val="FFFFFF"/>
                </a:solidFill>
                <a:ea typeface="Pretendard Medium"/>
              </a:rPr>
              <a:t>성과</a:t>
            </a:r>
          </a:p>
          <a:p>
            <a:pPr lvl="0" algn="l">
              <a:lnSpc>
                <a:spcPct val="124499"/>
              </a:lnSpc>
            </a:pPr>
            <a:r>
              <a:rPr lang="en-US" sz="2466" b="0" i="0" u="none" strike="noStrike" spc="-99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466" b="0" i="0" u="none" strike="noStrike" spc="-99">
                <a:solidFill>
                  <a:srgbClr val="FFFFFF"/>
                </a:solidFill>
                <a:ea typeface="Pretendard Medium"/>
              </a:rPr>
              <a:t>기대효과</a:t>
            </a:r>
          </a:p>
          <a:p>
            <a:pPr lvl="0" algn="l">
              <a:lnSpc>
                <a:spcPct val="124499"/>
              </a:lnSpc>
            </a:pPr>
            <a:r>
              <a:rPr lang="en-US" sz="2466" b="0" i="0" u="none" strike="noStrike" spc="-99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466" b="0" i="0" u="none" strike="noStrike" spc="-99">
                <a:solidFill>
                  <a:srgbClr val="FFFFFF"/>
                </a:solidFill>
                <a:ea typeface="Pretendard Medium"/>
              </a:rPr>
              <a:t>피드백</a:t>
            </a:r>
          </a:p>
          <a:p>
            <a:pPr lvl="0" algn="l">
              <a:lnSpc>
                <a:spcPct val="124499"/>
              </a:lnSpc>
            </a:pPr>
            <a:endParaRPr lang="ko-KR" sz="2466" b="0" i="0" u="none" strike="noStrike" spc="-99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82800" y="5588000"/>
            <a:ext cx="4406900" cy="1155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6533" b="0" i="0" u="none" strike="noStrike" spc="261">
                <a:solidFill>
                  <a:srgbClr val="FFFFFF"/>
                </a:solidFill>
                <a:latin typeface="Pretendard Light"/>
              </a:rPr>
              <a:t>TABLE OF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68CDF135-19C5-71EC-3624-737C07397BB5}"/>
              </a:ext>
            </a:extLst>
          </p:cNvPr>
          <p:cNvSpPr txBox="1"/>
          <p:nvPr/>
        </p:nvSpPr>
        <p:spPr>
          <a:xfrm>
            <a:off x="18961100" y="2235200"/>
            <a:ext cx="1574800" cy="914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133" b="0" i="0" u="none" strike="noStrike" dirty="0">
                <a:solidFill>
                  <a:srgbClr val="FFFFFF">
                    <a:alpha val="81176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3CE5451-95DF-F1AB-9572-5EFB643EE277}"/>
              </a:ext>
            </a:extLst>
          </p:cNvPr>
          <p:cNvSpPr txBox="1"/>
          <p:nvPr/>
        </p:nvSpPr>
        <p:spPr>
          <a:xfrm>
            <a:off x="18961100" y="3187700"/>
            <a:ext cx="2971800" cy="825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668" b="0" i="0" u="none" strike="noStrike" dirty="0">
                <a:solidFill>
                  <a:srgbClr val="FFFFFF"/>
                </a:solidFill>
                <a:ea typeface="Pretendard SemiBold"/>
              </a:rPr>
              <a:t>아이디어</a:t>
            </a:r>
            <a:endParaRPr lang="en" sz="4668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6DBC202F-704F-39BB-CC15-04D9D8C4E5A8}"/>
              </a:ext>
            </a:extLst>
          </p:cNvPr>
          <p:cNvSpPr txBox="1"/>
          <p:nvPr/>
        </p:nvSpPr>
        <p:spPr>
          <a:xfrm>
            <a:off x="18961100" y="4241800"/>
            <a:ext cx="23622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466" i="0" u="none" strike="noStrike" spc="-99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466" spc="-99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핵심기술</a:t>
            </a:r>
            <a:endParaRPr lang="ko-KR" sz="2466" i="0" u="none" strike="noStrike" spc="-99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66" spc="-99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466" spc="-99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아이템 설계</a:t>
            </a:r>
            <a:endParaRPr lang="ko-KR" sz="2466" i="0" u="none" strike="noStrike" spc="-99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66" spc="-99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466" spc="-99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구동 방식</a:t>
            </a:r>
            <a:endParaRPr lang="en-US" altLang="ko-KR" sz="2466" spc="-99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66" i="0" u="none" strike="noStrike" spc="-99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466" i="0" u="none" strike="noStrike" spc="-99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아이템 소개</a:t>
            </a:r>
            <a:endParaRPr lang="en-US" altLang="ko-KR" sz="2466" i="0" u="none" strike="noStrike" spc="-99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66" i="0" u="none" strike="noStrike" spc="-99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466" i="0" u="none" strike="noStrike" spc="-99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시뮬레이션</a:t>
            </a:r>
            <a:endParaRPr lang="ko-KR" sz="2466" i="0" u="none" strike="noStrike" spc="-99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24499"/>
              </a:lnSpc>
            </a:pPr>
            <a:endParaRPr lang="ko-KR" sz="2466" i="0" u="none" strike="noStrike" spc="-99" dirty="0">
              <a:solidFill>
                <a:srgbClr val="FFFF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6725900" y="3441700"/>
            <a:ext cx="6451600" cy="227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6725900" y="9283700"/>
            <a:ext cx="6451600" cy="227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8674100" y="6337300"/>
            <a:ext cx="6451600" cy="2273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018000" y="4254500"/>
            <a:ext cx="5867400" cy="6223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466" b="0" i="0" u="none" strike="noStrike">
                <a:solidFill>
                  <a:srgbClr val="000000"/>
                </a:solidFill>
                <a:ea typeface="Pretendard Medium"/>
              </a:rPr>
              <a:t>물체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18000" y="10172700"/>
            <a:ext cx="5867400" cy="6223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466" b="0" i="0" u="none" strike="noStrike">
                <a:solidFill>
                  <a:srgbClr val="000000"/>
                </a:solidFill>
                <a:ea typeface="Pretendard Medium"/>
              </a:rPr>
              <a:t>모터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66200" y="7213600"/>
            <a:ext cx="5867400" cy="6223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466" b="0" i="0" u="none" strike="noStrike">
                <a:solidFill>
                  <a:srgbClr val="000000"/>
                </a:solidFill>
                <a:ea typeface="Pretendard Medium"/>
              </a:rPr>
              <a:t>카메라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65460">
            <a:off x="14859000" y="5435600"/>
            <a:ext cx="2489200" cy="1016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970000" y="12115800"/>
            <a:ext cx="3111500" cy="77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383" b="0" i="0" u="none" strike="noStrike">
                <a:solidFill>
                  <a:srgbClr val="000000"/>
                </a:solidFill>
                <a:latin typeface="Pretendard Bold"/>
              </a:rPr>
              <a:t>&lt;</a:t>
            </a:r>
            <a:r>
              <a:rPr lang="ko-KR" sz="4383" b="0" i="0" u="none" strike="noStrike">
                <a:solidFill>
                  <a:srgbClr val="000000"/>
                </a:solidFill>
                <a:ea typeface="Pretendard Bold"/>
              </a:rPr>
              <a:t>알고리즘</a:t>
            </a:r>
            <a:r>
              <a:rPr lang="en-US" sz="4383" b="0" i="0" u="none" strike="noStrike">
                <a:solidFill>
                  <a:srgbClr val="000000"/>
                </a:solidFill>
                <a:latin typeface="Pretendard Bold"/>
              </a:rPr>
              <a:t>&gt;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0900" y="1092200"/>
            <a:ext cx="144780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42100" y="977900"/>
            <a:ext cx="114554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9137" b="0" i="0" u="none" strike="noStrike">
                <a:solidFill>
                  <a:srgbClr val="FFFFFF"/>
                </a:solidFill>
                <a:ea typeface="Pretendard Black"/>
              </a:rPr>
              <a:t>프로토타입</a:t>
            </a:r>
            <a:r>
              <a:rPr lang="en-US" sz="6737" b="0" i="0" u="none" strike="noStrike">
                <a:solidFill>
                  <a:srgbClr val="FFFFFF"/>
                </a:solidFill>
                <a:latin typeface="Pretendard Black"/>
              </a:rPr>
              <a:t>(</a:t>
            </a:r>
            <a:r>
              <a:rPr lang="ko-KR" sz="6737" b="0" i="0" u="none" strike="noStrike">
                <a:solidFill>
                  <a:srgbClr val="FFFFFF"/>
                </a:solidFill>
                <a:ea typeface="Pretendard Black"/>
              </a:rPr>
              <a:t>소프트웨어</a:t>
            </a:r>
            <a:r>
              <a:rPr lang="en-US" sz="6737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737" b="0" i="0" u="none" strike="noStrike">
                <a:solidFill>
                  <a:srgbClr val="FFFFFF"/>
                </a:solidFill>
                <a:ea typeface="Pretendard Black"/>
              </a:rPr>
              <a:t>구현</a:t>
            </a:r>
            <a:r>
              <a:rPr lang="en-US" sz="6737" b="0" i="0" u="none" strike="noStrike">
                <a:solidFill>
                  <a:srgbClr val="FFFFFF"/>
                </a:solidFill>
                <a:latin typeface="Pretendard Black"/>
              </a:rPr>
              <a:t>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300" y="2997200"/>
            <a:ext cx="5308600" cy="890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35200" y="12264768"/>
            <a:ext cx="4406900" cy="77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&lt;</a:t>
            </a:r>
            <a:r>
              <a:rPr lang="ko-KR" sz="4383" b="0" i="0" u="none" strike="noStrike" dirty="0">
                <a:solidFill>
                  <a:srgbClr val="000000"/>
                </a:solidFill>
                <a:ea typeface="Pretendard Bold"/>
              </a:rPr>
              <a:t>로봇</a:t>
            </a: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83" b="0" i="0" u="none" strike="noStrike" dirty="0">
                <a:solidFill>
                  <a:srgbClr val="000000"/>
                </a:solidFill>
                <a:ea typeface="Pretendard Bold"/>
              </a:rPr>
              <a:t>구동</a:t>
            </a: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83" b="0" i="0" u="none" strike="noStrike" dirty="0">
                <a:solidFill>
                  <a:srgbClr val="000000"/>
                </a:solidFill>
                <a:ea typeface="Pretendard Bold"/>
              </a:rPr>
              <a:t>영상</a:t>
            </a:r>
            <a:r>
              <a:rPr lang="en-US" sz="4383" b="0" i="0" u="none" strike="noStrike" dirty="0">
                <a:solidFill>
                  <a:srgbClr val="000000"/>
                </a:solidFill>
                <a:latin typeface="Pretendard Bold"/>
              </a:rPr>
              <a:t>&gt;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49313">
            <a:off x="14706600" y="8483600"/>
            <a:ext cx="2489200" cy="1016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617700" y="4965700"/>
            <a:ext cx="14351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207" b="0" i="0" u="none" strike="noStrike" dirty="0">
                <a:solidFill>
                  <a:srgbClr val="000000"/>
                </a:solidFill>
                <a:ea typeface="Pretendard Regular"/>
              </a:rPr>
              <a:t>인식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25500" y="9169400"/>
            <a:ext cx="24003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207" b="0" i="0" u="none" strike="noStrike" dirty="0">
                <a:solidFill>
                  <a:srgbClr val="000000"/>
                </a:solidFill>
                <a:ea typeface="Pretendard Regular"/>
              </a:rPr>
              <a:t>이동명령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92100" y="7010400"/>
            <a:ext cx="12700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67700" y="3898900"/>
            <a:ext cx="1244600" cy="132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48600" y="9474200"/>
            <a:ext cx="2082800" cy="2082800"/>
          </a:xfrm>
          <a:prstGeom prst="rect">
            <a:avLst/>
          </a:prstGeom>
        </p:spPr>
      </p:pic>
      <p:pic>
        <p:nvPicPr>
          <p:cNvPr id="24" name="그림 23" descr="실내, 벽이(가) 표시된 사진">
            <a:extLst>
              <a:ext uri="{FF2B5EF4-FFF2-40B4-BE49-F238E27FC236}">
                <a16:creationId xmlns:a16="http://schemas.microsoft.com/office/drawing/2014/main" id="{17AC3A65-9EB7-70C5-4246-0CE755BAB6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94679"/>
            <a:ext cx="4915037" cy="87163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F2B40F-1132-2DA4-7A5B-3142359B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18"/>
          <a:stretch>
            <a:fillRect/>
          </a:stretch>
        </p:blipFill>
        <p:spPr>
          <a:xfrm>
            <a:off x="0" y="1384300"/>
            <a:ext cx="24381506" cy="1338040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8FB19E-5D25-EFFC-5485-9516C4E96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6D94822-1C3E-9E6C-7247-76F9833DF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8B81B34C-95EA-D22D-FA2A-E1403B2C0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E092976C-96CF-41F8-F963-61C7E66986A5}"/>
              </a:ext>
            </a:extLst>
          </p:cNvPr>
          <p:cNvSpPr txBox="1"/>
          <p:nvPr/>
        </p:nvSpPr>
        <p:spPr>
          <a:xfrm>
            <a:off x="9448800" y="1003300"/>
            <a:ext cx="5613400" cy="1625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137" dirty="0">
                <a:solidFill>
                  <a:srgbClr val="FFFFFF"/>
                </a:solidFill>
                <a:ea typeface="Pretendard Black"/>
              </a:rPr>
              <a:t>로드맵</a:t>
            </a:r>
            <a:endParaRPr lang="ko-KR" sz="9137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42BCF8-2EBC-DE1A-3115-D70CAA084456}"/>
              </a:ext>
            </a:extLst>
          </p:cNvPr>
          <p:cNvSpPr/>
          <p:nvPr/>
        </p:nvSpPr>
        <p:spPr>
          <a:xfrm>
            <a:off x="609600" y="1832453"/>
            <a:ext cx="8229600" cy="1558448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DC8403-2750-D043-B7C9-ED5FE9027954}"/>
              </a:ext>
            </a:extLst>
          </p:cNvPr>
          <p:cNvSpPr/>
          <p:nvPr/>
        </p:nvSpPr>
        <p:spPr>
          <a:xfrm>
            <a:off x="609600" y="3369129"/>
            <a:ext cx="8229600" cy="1558448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AC9BE4-0BA8-9EA4-1A6B-0B298CA71B36}"/>
              </a:ext>
            </a:extLst>
          </p:cNvPr>
          <p:cNvSpPr/>
          <p:nvPr/>
        </p:nvSpPr>
        <p:spPr>
          <a:xfrm>
            <a:off x="8496300" y="3868081"/>
            <a:ext cx="8229600" cy="995148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873867-8233-E717-C3D0-1494ED75AE08}"/>
              </a:ext>
            </a:extLst>
          </p:cNvPr>
          <p:cNvSpPr/>
          <p:nvPr/>
        </p:nvSpPr>
        <p:spPr>
          <a:xfrm>
            <a:off x="15459529" y="3369129"/>
            <a:ext cx="8229600" cy="995148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5ABC60-BDC9-6CEA-7096-C13D23E36FDC}"/>
              </a:ext>
            </a:extLst>
          </p:cNvPr>
          <p:cNvSpPr/>
          <p:nvPr/>
        </p:nvSpPr>
        <p:spPr>
          <a:xfrm>
            <a:off x="13150850" y="3995081"/>
            <a:ext cx="8229600" cy="995148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E5FBEC-A403-E109-F042-403CAA70782C}"/>
              </a:ext>
            </a:extLst>
          </p:cNvPr>
          <p:cNvSpPr/>
          <p:nvPr/>
        </p:nvSpPr>
        <p:spPr>
          <a:xfrm rot="5400000">
            <a:off x="3331475" y="7811891"/>
            <a:ext cx="7277100" cy="995148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2BF4762A-23B5-FA04-3C83-4B16D97E6A49}"/>
              </a:ext>
            </a:extLst>
          </p:cNvPr>
          <p:cNvSpPr/>
          <p:nvPr/>
        </p:nvSpPr>
        <p:spPr>
          <a:xfrm rot="18971874" flipH="1" flipV="1">
            <a:off x="6231451" y="7950623"/>
            <a:ext cx="1015650" cy="1045434"/>
          </a:xfrm>
          <a:prstGeom prst="halfFrame">
            <a:avLst>
              <a:gd name="adj1" fmla="val 14417"/>
              <a:gd name="adj2" fmla="val 132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1/2 액자 17">
            <a:extLst>
              <a:ext uri="{FF2B5EF4-FFF2-40B4-BE49-F238E27FC236}">
                <a16:creationId xmlns:a16="http://schemas.microsoft.com/office/drawing/2014/main" id="{3917B764-540C-DB22-C24A-429C263B37C2}"/>
              </a:ext>
            </a:extLst>
          </p:cNvPr>
          <p:cNvSpPr/>
          <p:nvPr/>
        </p:nvSpPr>
        <p:spPr>
          <a:xfrm rot="18971874" flipH="1" flipV="1">
            <a:off x="13089451" y="7960353"/>
            <a:ext cx="1015650" cy="1045434"/>
          </a:xfrm>
          <a:prstGeom prst="halfFrame">
            <a:avLst>
              <a:gd name="adj1" fmla="val 14417"/>
              <a:gd name="adj2" fmla="val 132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F6F0E8-D43A-6017-C53D-375E5CDFCD31}"/>
              </a:ext>
            </a:extLst>
          </p:cNvPr>
          <p:cNvSpPr/>
          <p:nvPr/>
        </p:nvSpPr>
        <p:spPr>
          <a:xfrm>
            <a:off x="914400" y="4364277"/>
            <a:ext cx="3962400" cy="6259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sz="32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DFDE518-AE65-DF23-065F-BDC83116DA2A}"/>
              </a:ext>
            </a:extLst>
          </p:cNvPr>
          <p:cNvSpPr/>
          <p:nvPr/>
        </p:nvSpPr>
        <p:spPr>
          <a:xfrm>
            <a:off x="7772400" y="4364277"/>
            <a:ext cx="3962400" cy="6259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ko-KR" altLang="en-US" sz="32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2CB0BD1-A07B-317C-674C-570ED841C4DA}"/>
              </a:ext>
            </a:extLst>
          </p:cNvPr>
          <p:cNvSpPr/>
          <p:nvPr/>
        </p:nvSpPr>
        <p:spPr>
          <a:xfrm>
            <a:off x="14630400" y="4364277"/>
            <a:ext cx="3962400" cy="6259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3</a:t>
            </a:r>
            <a:r>
              <a:rPr lang="ko-KR" altLang="en-US" sz="32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85A719-E39D-B2A7-E689-E27138430BAC}"/>
              </a:ext>
            </a:extLst>
          </p:cNvPr>
          <p:cNvSpPr/>
          <p:nvPr/>
        </p:nvSpPr>
        <p:spPr>
          <a:xfrm>
            <a:off x="8572500" y="2637099"/>
            <a:ext cx="8229600" cy="1558448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54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91D49-7729-0D05-265F-A4A5875F3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15C202-0BEE-ECC9-144E-8B175F80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F5B2C9-E1A2-DE48-C275-40240554D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69F4C56-EFD2-879C-C1BF-FCD3B2E7F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D473AE38-18C2-A315-49DF-7A76FD53DAA5}"/>
              </a:ext>
            </a:extLst>
          </p:cNvPr>
          <p:cNvSpPr txBox="1"/>
          <p:nvPr/>
        </p:nvSpPr>
        <p:spPr>
          <a:xfrm>
            <a:off x="8877300" y="1003300"/>
            <a:ext cx="6743700" cy="1625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137" b="0" i="0" u="none" strike="noStrike" dirty="0">
                <a:solidFill>
                  <a:srgbClr val="FFFFFF"/>
                </a:solidFill>
                <a:ea typeface="Pretendard Black"/>
              </a:rPr>
              <a:t>자금 조달 계획</a:t>
            </a:r>
            <a:endParaRPr lang="ko-KR" sz="9137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A067D624-6DC4-C020-32DC-01DDBAD3A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032750" y="7734300"/>
            <a:ext cx="8318500" cy="127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BED7EDC0-9D18-FC62-76E6-93E92E80A704}"/>
              </a:ext>
            </a:extLst>
          </p:cNvPr>
          <p:cNvSpPr txBox="1"/>
          <p:nvPr/>
        </p:nvSpPr>
        <p:spPr>
          <a:xfrm>
            <a:off x="3860800" y="3378200"/>
            <a:ext cx="3937000" cy="533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6000" dirty="0">
                <a:solidFill>
                  <a:srgbClr val="595959"/>
                </a:solidFill>
                <a:ea typeface="Pretendard Bold"/>
              </a:rPr>
              <a:t>비용 구조 </a:t>
            </a:r>
            <a:endParaRPr lang="ko-KR" sz="60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6F71DA2-0887-BB37-B5D7-B3919495B11F}"/>
              </a:ext>
            </a:extLst>
          </p:cNvPr>
          <p:cNvSpPr txBox="1"/>
          <p:nvPr/>
        </p:nvSpPr>
        <p:spPr>
          <a:xfrm>
            <a:off x="1447800" y="4864100"/>
            <a:ext cx="8845550" cy="56896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R&amp;D: 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예측 알고리즘 고도화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방수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방진 테스트</a:t>
            </a:r>
            <a:endParaRPr lang="en-US" altLang="ko-KR" sz="4400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ko-KR" altLang="en-US" sz="4400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제조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카본 프레임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고성능 모터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배터리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센서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(LiDAR) 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구매</a:t>
            </a:r>
            <a:endParaRPr lang="en-US" altLang="ko-KR" sz="4400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altLang="en-US" sz="4400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기타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국내외 안전 인증 수수료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마케팅 비용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5A789C8B-8390-26D8-0EBC-71521E1EAF23}"/>
              </a:ext>
            </a:extLst>
          </p:cNvPr>
          <p:cNvSpPr txBox="1"/>
          <p:nvPr/>
        </p:nvSpPr>
        <p:spPr>
          <a:xfrm>
            <a:off x="16586200" y="3378200"/>
            <a:ext cx="3937000" cy="533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6000" dirty="0">
                <a:solidFill>
                  <a:srgbClr val="595959"/>
                </a:solidFill>
                <a:ea typeface="Pretendard Bold"/>
              </a:rPr>
              <a:t>조달 방안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1C8B6738-7E03-EF96-DDDD-318E37BF9061}"/>
              </a:ext>
            </a:extLst>
          </p:cNvPr>
          <p:cNvSpPr txBox="1"/>
          <p:nvPr/>
        </p:nvSpPr>
        <p:spPr>
          <a:xfrm>
            <a:off x="14173200" y="4864100"/>
            <a:ext cx="8845550" cy="62230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정부 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R&amp;D 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지원사업 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소방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로봇 분야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활용</a:t>
            </a:r>
            <a:endParaRPr lang="en-US" altLang="ko-KR" sz="4400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ko-KR" altLang="en-US" sz="4400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초기 투자</a:t>
            </a:r>
            <a:r>
              <a:rPr lang="en-US" altLang="ko-KR" sz="4400" b="0" i="0" u="none" strike="noStrike" dirty="0">
                <a:solidFill>
                  <a:srgbClr val="595959"/>
                </a:solidFill>
                <a:latin typeface="Pretendard Regular"/>
              </a:rPr>
              <a:t>(Seed/Pre-A) </a:t>
            </a:r>
            <a:r>
              <a:rPr lang="ko-KR" altLang="en-US" sz="4400" b="0" i="0" u="none" strike="noStrike" dirty="0">
                <a:solidFill>
                  <a:srgbClr val="595959"/>
                </a:solidFill>
                <a:latin typeface="Pretendard Regular"/>
              </a:rPr>
              <a:t>유치를 통한 양산 자금 확보</a:t>
            </a:r>
          </a:p>
        </p:txBody>
      </p:sp>
    </p:spTree>
    <p:extLst>
      <p:ext uri="{BB962C8B-B14F-4D97-AF65-F5344CB8AC3E}">
        <p14:creationId xmlns:p14="http://schemas.microsoft.com/office/powerpoint/2010/main" val="1643357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3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1100" y="3302000"/>
            <a:ext cx="5511800" cy="712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0020" b="0" i="0" u="none" strike="noStrike" dirty="0">
                <a:solidFill>
                  <a:srgbClr val="FFFFFF"/>
                </a:solidFill>
                <a:latin typeface="Pretendard Black"/>
              </a:rPr>
              <a:t>04. </a:t>
            </a:r>
          </a:p>
          <a:p>
            <a:pPr lvl="0" algn="l">
              <a:lnSpc>
                <a:spcPct val="116199"/>
              </a:lnSpc>
            </a:pPr>
            <a:r>
              <a:rPr lang="en" sz="20020" b="0" i="0" u="none" strike="noStrike" dirty="0">
                <a:solidFill>
                  <a:srgbClr val="FFFFFF"/>
                </a:solidFill>
                <a:ea typeface="Pretendard Black"/>
              </a:rPr>
              <a:t>결과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9804400"/>
            <a:ext cx="21107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0" y="1041400"/>
            <a:ext cx="5486400" cy="139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010900" y="927100"/>
            <a:ext cx="23622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9137" b="0" i="0" u="none" strike="noStrike">
                <a:solidFill>
                  <a:srgbClr val="FFFFFF"/>
                </a:solidFill>
                <a:ea typeface="Pretendard Black"/>
              </a:rPr>
              <a:t>성과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7100" y="4343400"/>
            <a:ext cx="1371600" cy="548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600" y="5448300"/>
            <a:ext cx="1371600" cy="438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5410">
            <a:off x="3251200" y="3606800"/>
            <a:ext cx="1816100" cy="1816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47900" y="3683000"/>
            <a:ext cx="12319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26" b="0" i="0" u="none" strike="noStrike">
                <a:solidFill>
                  <a:srgbClr val="000000"/>
                </a:solidFill>
                <a:latin typeface="Pretendard Regular"/>
              </a:rPr>
              <a:t>240s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86300" y="4851400"/>
            <a:ext cx="11049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26" b="0" i="0" u="none" strike="noStrike">
                <a:solidFill>
                  <a:srgbClr val="000000"/>
                </a:solidFill>
                <a:latin typeface="Pretendard Regular"/>
              </a:rPr>
              <a:t>190s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14800" y="3454400"/>
            <a:ext cx="2095500" cy="50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79" b="0" i="0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</a:rPr>
              <a:t> 20% </a:t>
            </a:r>
            <a:r>
              <a:rPr lang="ko-KR" sz="2879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2900" y="3860800"/>
            <a:ext cx="1905000" cy="228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09800" y="10147300"/>
            <a:ext cx="3314700" cy="58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252" b="0" i="0" u="none" strike="noStrike">
                <a:solidFill>
                  <a:srgbClr val="000000"/>
                </a:solidFill>
                <a:ea typeface="Pretendard Bold"/>
              </a:rPr>
              <a:t>현장</a:t>
            </a:r>
            <a:r>
              <a:rPr lang="en-US" sz="3252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52" b="0" i="0" u="none" strike="noStrike">
                <a:solidFill>
                  <a:srgbClr val="000000"/>
                </a:solidFill>
                <a:ea typeface="Pretendard Bold"/>
              </a:rPr>
              <a:t>전개</a:t>
            </a:r>
            <a:r>
              <a:rPr lang="en-US" sz="3252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52" b="0" i="0" u="none" strike="noStrike">
                <a:solidFill>
                  <a:srgbClr val="000000"/>
                </a:solidFill>
                <a:ea typeface="Pretendard Bold"/>
              </a:rPr>
              <a:t>시간</a:t>
            </a:r>
            <a:r>
              <a:rPr lang="en-US" sz="3252" b="0" i="0" u="none" strike="noStrike">
                <a:solidFill>
                  <a:srgbClr val="000000"/>
                </a:solidFill>
                <a:latin typeface="Pretendard Bold"/>
              </a:rPr>
              <a:t>(s)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31400" y="10147300"/>
            <a:ext cx="4292600" cy="58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252" b="0" i="0" u="none" strike="noStrike">
                <a:solidFill>
                  <a:srgbClr val="000000"/>
                </a:solidFill>
                <a:ea typeface="Pretendard Bold"/>
              </a:rPr>
              <a:t>화재</a:t>
            </a:r>
            <a:r>
              <a:rPr lang="en-US" sz="3252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52" b="0" i="0" u="none" strike="noStrike">
                <a:solidFill>
                  <a:srgbClr val="000000"/>
                </a:solidFill>
                <a:ea typeface="Pretendard Bold"/>
              </a:rPr>
              <a:t>진압</a:t>
            </a:r>
            <a:r>
              <a:rPr lang="en-US" sz="3252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52" b="0" i="0" u="none" strike="noStrike">
                <a:solidFill>
                  <a:srgbClr val="000000"/>
                </a:solidFill>
                <a:ea typeface="Pretendard Bold"/>
              </a:rPr>
              <a:t>투입</a:t>
            </a:r>
            <a:r>
              <a:rPr lang="en-US" sz="3252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52" b="0" i="0" u="none" strike="noStrike">
                <a:solidFill>
                  <a:srgbClr val="000000"/>
                </a:solidFill>
                <a:ea typeface="Pretendard Bold"/>
              </a:rPr>
              <a:t>인원</a:t>
            </a:r>
            <a:r>
              <a:rPr lang="en-US" sz="3252" b="0" i="0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3252" b="0" i="0" u="none" strike="noStrike">
                <a:solidFill>
                  <a:srgbClr val="000000"/>
                </a:solidFill>
                <a:ea typeface="Pretendard Bold"/>
              </a:rPr>
              <a:t>명</a:t>
            </a:r>
            <a:r>
              <a:rPr lang="en-US" sz="3252" b="0" i="0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5700" y="8636000"/>
            <a:ext cx="1371600" cy="1193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1700" y="7378700"/>
            <a:ext cx="1371600" cy="2451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745884">
            <a:off x="11061700" y="6985000"/>
            <a:ext cx="1816100" cy="1816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071100" y="6350000"/>
            <a:ext cx="1803400" cy="50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</a:rPr>
              <a:t>100% </a:t>
            </a:r>
            <a:r>
              <a:rPr lang="ko-KR" sz="2879" b="0" i="0" u="none" strike="noStrike">
                <a:solidFill>
                  <a:srgbClr val="000000"/>
                </a:solidFill>
                <a:ea typeface="Pretendard Regular"/>
              </a:rPr>
              <a:t>증가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8400" y="6743700"/>
            <a:ext cx="1905000" cy="228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350500" y="8001000"/>
            <a:ext cx="8001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226" b="0" i="0" u="none" strike="noStrike">
                <a:solidFill>
                  <a:srgbClr val="000000"/>
                </a:solidFill>
                <a:latin typeface="Pretendard Regular"/>
              </a:rPr>
              <a:t>5</a:t>
            </a:r>
            <a:r>
              <a:rPr lang="ko-KR" sz="3226" b="0" i="0" u="none" strike="noStrike">
                <a:solidFill>
                  <a:srgbClr val="000000"/>
                </a:solidFill>
                <a:ea typeface="Pretendard Regular"/>
              </a:rPr>
              <a:t>명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85700" y="6692900"/>
            <a:ext cx="12446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226" b="0" i="0" u="none" strike="noStrike" dirty="0">
                <a:solidFill>
                  <a:srgbClr val="000000"/>
                </a:solidFill>
                <a:latin typeface="Pretendard Regular"/>
              </a:rPr>
              <a:t>10</a:t>
            </a:r>
            <a:r>
              <a:rPr lang="ko-KR" sz="3226" b="0" i="0" u="none" strike="noStrike" dirty="0">
                <a:solidFill>
                  <a:srgbClr val="000000"/>
                </a:solidFill>
                <a:ea typeface="Pretendard Regular"/>
              </a:rPr>
              <a:t>명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00" y="5803900"/>
            <a:ext cx="1371600" cy="4025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116800" y="7645400"/>
            <a:ext cx="1371600" cy="2184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865891">
            <a:off x="18846800" y="5422900"/>
            <a:ext cx="1816100" cy="1816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7957800" y="5130800"/>
            <a:ext cx="10414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26" b="0" i="0" u="none" strike="noStrike">
                <a:solidFill>
                  <a:srgbClr val="000000"/>
                </a:solidFill>
                <a:latin typeface="Pretendard Regular"/>
              </a:rPr>
              <a:t>20m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358100" y="6972300"/>
            <a:ext cx="11938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26" b="0" i="0" u="none" strike="noStrike" dirty="0">
                <a:solidFill>
                  <a:srgbClr val="000000"/>
                </a:solidFill>
                <a:latin typeface="Pretendard Regular"/>
              </a:rPr>
              <a:t>12m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957800" y="10147300"/>
            <a:ext cx="3429000" cy="58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252" b="0" i="0" u="none" strike="noStrike">
                <a:solidFill>
                  <a:srgbClr val="000000"/>
                </a:solidFill>
                <a:ea typeface="Pretendard Bold"/>
              </a:rPr>
              <a:t>주불</a:t>
            </a:r>
            <a:r>
              <a:rPr lang="en-US" sz="3252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52" b="0" i="0" u="none" strike="noStrike">
                <a:solidFill>
                  <a:srgbClr val="000000"/>
                </a:solidFill>
                <a:ea typeface="Pretendard Bold"/>
              </a:rPr>
              <a:t>제압</a:t>
            </a:r>
            <a:r>
              <a:rPr lang="en-US" sz="3252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52" b="0" i="0" u="none" strike="noStrike">
                <a:solidFill>
                  <a:srgbClr val="000000"/>
                </a:solidFill>
                <a:ea typeface="Pretendard Bold"/>
              </a:rPr>
              <a:t>시간</a:t>
            </a:r>
            <a:r>
              <a:rPr lang="en-US" sz="3252" b="0" i="0" u="none" strike="noStrike">
                <a:solidFill>
                  <a:srgbClr val="000000"/>
                </a:solidFill>
                <a:latin typeface="Pretendard Bold"/>
              </a:rPr>
              <a:t>(m)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88600" y="2857500"/>
            <a:ext cx="1371600" cy="558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55500" y="2844800"/>
            <a:ext cx="1371600" cy="558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642600" y="3429000"/>
            <a:ext cx="9017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26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52300" y="3390900"/>
            <a:ext cx="17780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226" b="0" i="0" u="none" strike="noStrike">
                <a:solidFill>
                  <a:srgbClr val="000000"/>
                </a:solidFill>
                <a:ea typeface="Pretendard Regular"/>
              </a:rPr>
              <a:t>로봇</a:t>
            </a:r>
            <a:r>
              <a:rPr lang="en-US" sz="322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26" b="0" i="0" u="none" strike="noStrike">
                <a:solidFill>
                  <a:srgbClr val="000000"/>
                </a:solidFill>
                <a:ea typeface="Pretendard Regular"/>
              </a:rPr>
              <a:t>투입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24700" y="5054600"/>
            <a:ext cx="1689100" cy="50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</a:rPr>
              <a:t>40% </a:t>
            </a:r>
            <a:r>
              <a:rPr lang="ko-KR" sz="2879" b="0" i="0" u="none" strike="noStrike">
                <a:solidFill>
                  <a:srgbClr val="000000"/>
                </a:solidFill>
                <a:ea typeface="Pretendard Regular"/>
              </a:rPr>
              <a:t>단축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23100" y="5486400"/>
            <a:ext cx="19050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7188200"/>
            <a:ext cx="5918200" cy="5930900"/>
          </a:xfrm>
          <a:prstGeom prst="rect">
            <a:avLst/>
          </a:prstGeom>
          <a:effectLst>
            <a:outerShdw blurRad="532924" dist="455490" dir="2700000">
              <a:srgbClr val="000000">
                <a:alpha val="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6286500"/>
            <a:ext cx="5918200" cy="1397000"/>
          </a:xfrm>
          <a:prstGeom prst="rect">
            <a:avLst/>
          </a:prstGeom>
          <a:effectLst>
            <a:outerShdw blurRad="125703" dist="257851" dir="27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100" y="7188200"/>
            <a:ext cx="5918200" cy="5930900"/>
          </a:xfrm>
          <a:prstGeom prst="rect">
            <a:avLst/>
          </a:prstGeom>
          <a:effectLst>
            <a:outerShdw blurRad="532924" dist="455490" dir="2700000">
              <a:srgbClr val="000000">
                <a:alpha val="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100" y="6286500"/>
            <a:ext cx="5918200" cy="1397000"/>
          </a:xfrm>
          <a:prstGeom prst="rect">
            <a:avLst/>
          </a:prstGeom>
          <a:effectLst>
            <a:outerShdw blurRad="125703" dist="257851" dir="27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6100" y="7188200"/>
            <a:ext cx="5918200" cy="5930900"/>
          </a:xfrm>
          <a:prstGeom prst="rect">
            <a:avLst/>
          </a:prstGeom>
          <a:effectLst>
            <a:outerShdw blurRad="532924" dist="455490" dir="2700000">
              <a:srgbClr val="000000">
                <a:alpha val="7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6100" y="6286500"/>
            <a:ext cx="5918200" cy="1397000"/>
          </a:xfrm>
          <a:prstGeom prst="rect">
            <a:avLst/>
          </a:prstGeom>
          <a:effectLst>
            <a:outerShdw blurRad="125703" dist="257851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281400" y="8331200"/>
            <a:ext cx="5029200" cy="3949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0310"/>
              </a:lnSpc>
            </a:pP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-'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능동형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제어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'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라는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독보적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기술력을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바탕으로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국내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조달시장을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독</a:t>
            </a:r>
            <a:r>
              <a:rPr lang="ko-KR" altLang="en-US" sz="2533" b="0" i="0" u="none" strike="noStrike" dirty="0">
                <a:solidFill>
                  <a:srgbClr val="787878"/>
                </a:solidFill>
                <a:ea typeface="Pretendard ExtraBold"/>
              </a:rPr>
              <a:t>점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하고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,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고층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빌딩이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많은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해외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시장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수출을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추진</a:t>
            </a:r>
          </a:p>
          <a:p>
            <a:pPr lvl="0" algn="l">
              <a:lnSpc>
                <a:spcPct val="130310"/>
              </a:lnSpc>
            </a:pPr>
            <a:endParaRPr lang="ko-KR" sz="2533" b="0" i="0" u="none" strike="noStrike" dirty="0">
              <a:solidFill>
                <a:srgbClr val="787878"/>
              </a:solidFill>
              <a:ea typeface="Pretendard ExtraBold"/>
            </a:endParaRPr>
          </a:p>
          <a:p>
            <a:pPr lvl="0" algn="l">
              <a:lnSpc>
                <a:spcPct val="130310"/>
              </a:lnSpc>
            </a:pP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-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축적된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기술력을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바탕으로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ISO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등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국제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안전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표준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제정에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참여하여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세계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소방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구조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기술의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기준을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선도하는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리더십을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확보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 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5800" y="6705600"/>
            <a:ext cx="5651500" cy="495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시장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사업적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기대효과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75800" y="8343900"/>
            <a:ext cx="4978400" cy="3416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0310"/>
              </a:lnSpc>
            </a:pP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-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기존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에어매트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착지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불확실성과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그에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따른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2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차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사고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위험을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원천적으로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제거</a:t>
            </a:r>
          </a:p>
          <a:p>
            <a:pPr lvl="0" algn="l">
              <a:lnSpc>
                <a:spcPct val="130310"/>
              </a:lnSpc>
            </a:pPr>
            <a:endParaRPr lang="ko-KR" sz="2533" b="0" i="0" u="none" strike="noStrike">
              <a:solidFill>
                <a:srgbClr val="787878"/>
              </a:solidFill>
              <a:ea typeface="Pretendard ExtraBold"/>
            </a:endParaRPr>
          </a:p>
          <a:p>
            <a:pPr lvl="0" algn="l">
              <a:lnSpc>
                <a:spcPct val="130310"/>
              </a:lnSpc>
            </a:pP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-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혁신적인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구조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방식을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통해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인명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구조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성공률을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높이고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,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국민의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소방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안전에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대한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신뢰도를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크게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>
                <a:solidFill>
                  <a:srgbClr val="787878"/>
                </a:solidFill>
                <a:ea typeface="Pretendard ExtraBold"/>
              </a:rPr>
              <a:t>향상</a:t>
            </a:r>
            <a:r>
              <a:rPr lang="en-US" sz="2533" b="0" i="0" u="none" strike="noStrike">
                <a:solidFill>
                  <a:srgbClr val="787878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30310"/>
              </a:lnSpc>
            </a:pPr>
            <a:endParaRPr lang="en-US" sz="2533" b="0" i="0" u="none" strike="noStrike">
              <a:solidFill>
                <a:srgbClr val="787878"/>
              </a:solidFill>
              <a:latin typeface="Pretendard Extra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59900" y="6705600"/>
            <a:ext cx="5334000" cy="495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소방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안전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신뢰도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향상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57500" y="8331200"/>
            <a:ext cx="5130800" cy="3949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0310"/>
              </a:lnSpc>
            </a:pP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-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소방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분야를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넘어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인공지능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비전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인식과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자율주행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기술을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결합하여</a:t>
            </a:r>
            <a:r>
              <a:rPr lang="en-US" altLang="ko-KR" sz="2533" b="0" i="0" u="none" strike="noStrike" dirty="0">
                <a:solidFill>
                  <a:srgbClr val="787878"/>
                </a:solidFill>
                <a:ea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화재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진압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,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위험물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 err="1">
                <a:solidFill>
                  <a:srgbClr val="787878"/>
                </a:solidFill>
                <a:ea typeface="Pretendard ExtraBold"/>
              </a:rPr>
              <a:t>탐지등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다양한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임무용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로봇군으로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확장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30310"/>
              </a:lnSpc>
            </a:pPr>
            <a:endParaRPr lang="en-US" sz="2533" b="0" i="0" u="none" strike="noStrike" dirty="0">
              <a:solidFill>
                <a:srgbClr val="787878"/>
              </a:solidFill>
              <a:latin typeface="Pretendard ExtraBold"/>
            </a:endParaRPr>
          </a:p>
          <a:p>
            <a:pPr lvl="0" algn="l">
              <a:lnSpc>
                <a:spcPct val="130310"/>
              </a:lnSpc>
            </a:pP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-SRM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의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물체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추적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시스템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데이터를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향후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안전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시스템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설계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및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재난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대응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솔루션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컨설팅의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기초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자료로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 </a:t>
            </a:r>
            <a:r>
              <a:rPr lang="ko-KR" sz="2533" b="0" i="0" u="none" strike="noStrike" dirty="0">
                <a:solidFill>
                  <a:srgbClr val="787878"/>
                </a:solidFill>
                <a:ea typeface="Pretendard ExtraBold"/>
              </a:rPr>
              <a:t>활용</a:t>
            </a:r>
            <a:r>
              <a:rPr lang="en-US" sz="2533" b="0" i="0" u="none" strike="noStrike" dirty="0">
                <a:solidFill>
                  <a:srgbClr val="787878"/>
                </a:solidFill>
                <a:latin typeface="Pretendard ExtraBold"/>
              </a:rPr>
              <a:t>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19400" y="6705600"/>
            <a:ext cx="4978400" cy="495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스마트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재난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대응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시스템</a:t>
            </a:r>
            <a:r>
              <a:rPr lang="en-US" sz="2800" b="0" i="0" u="none" strike="noStrike" spc="-112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112">
                <a:solidFill>
                  <a:srgbClr val="FFFFFF"/>
                </a:solidFill>
                <a:ea typeface="Pretendard Bold"/>
              </a:rPr>
              <a:t>구축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5900" y="3441700"/>
            <a:ext cx="2540000" cy="2336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72800" y="3441700"/>
            <a:ext cx="2082800" cy="217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1000" y="1041400"/>
            <a:ext cx="5486400" cy="139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007600" y="927100"/>
            <a:ext cx="43688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9137" b="0" i="0" u="none" strike="noStrike">
                <a:solidFill>
                  <a:srgbClr val="FFFFFF"/>
                </a:solidFill>
                <a:ea typeface="Pretendard Black"/>
              </a:rPr>
              <a:t>기대효과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62500" y="3632200"/>
            <a:ext cx="22352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0" y="1041400"/>
            <a:ext cx="5486400" cy="139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515600" y="927100"/>
            <a:ext cx="33655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9137" b="0" i="0" u="none" strike="noStrike">
                <a:solidFill>
                  <a:srgbClr val="FFFFFF"/>
                </a:solidFill>
                <a:ea typeface="Pretendard Black"/>
              </a:rPr>
              <a:t>피드백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4914900"/>
            <a:ext cx="5486400" cy="548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700" y="4737100"/>
            <a:ext cx="5130800" cy="5486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94123" y="10674350"/>
            <a:ext cx="3962400" cy="723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49" b="0" i="0" u="none" strike="noStrike" dirty="0">
                <a:solidFill>
                  <a:srgbClr val="000000"/>
                </a:solidFill>
                <a:latin typeface="Pretendard Bold"/>
              </a:rPr>
              <a:t>&lt;</a:t>
            </a:r>
            <a:r>
              <a:rPr lang="ko-KR" sz="4049" b="0" i="0" u="none" strike="noStrike" dirty="0">
                <a:solidFill>
                  <a:srgbClr val="000000"/>
                </a:solidFill>
                <a:ea typeface="Pretendard Bold"/>
              </a:rPr>
              <a:t>소방관</a:t>
            </a:r>
            <a:r>
              <a:rPr lang="en-US" sz="4049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49" b="0" i="0" u="none" strike="noStrike" dirty="0">
                <a:solidFill>
                  <a:srgbClr val="000000"/>
                </a:solidFill>
                <a:ea typeface="Pretendard Bold"/>
              </a:rPr>
              <a:t>인터뷰</a:t>
            </a:r>
            <a:r>
              <a:rPr lang="en-US" sz="4049" b="0" i="0" u="none" strike="noStrike" dirty="0">
                <a:solidFill>
                  <a:srgbClr val="000000"/>
                </a:solidFill>
                <a:latin typeface="Pretendard Bold"/>
              </a:rPr>
              <a:t>&gt;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076700" y="7442200"/>
            <a:ext cx="78359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7480300"/>
            <a:ext cx="13385800" cy="7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5700" y="3530600"/>
            <a:ext cx="2832100" cy="1016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347200" y="3657600"/>
            <a:ext cx="1714500" cy="762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299" b="0" i="0" u="none" strike="noStrike">
                <a:solidFill>
                  <a:srgbClr val="000000"/>
                </a:solidFill>
                <a:ea typeface="Pretendard Bold"/>
              </a:rPr>
              <a:t>긍정적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5700" y="8001000"/>
            <a:ext cx="2832100" cy="1016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347200" y="8128000"/>
            <a:ext cx="1714500" cy="762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299" b="0" i="0" u="none" strike="noStrike">
                <a:solidFill>
                  <a:srgbClr val="000000"/>
                </a:solidFill>
                <a:ea typeface="Pretendard Bold"/>
              </a:rPr>
              <a:t>부정적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75700" y="4800600"/>
            <a:ext cx="11353800" cy="2082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altLang="ko-KR" sz="2933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사용하면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무거웠는데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편해질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같다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구조대상자가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신뢰하고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구조에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협조할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같다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대응하던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인원이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업무를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있어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대응이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원활해질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같다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에어매트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담당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인원들의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안전이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더욱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확보될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같다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75700" y="9303265"/>
            <a:ext cx="10820400" cy="2082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아직은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어디든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사용하기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err="1">
                <a:solidFill>
                  <a:srgbClr val="000000"/>
                </a:solidFill>
                <a:ea typeface="Pretendard Regular"/>
              </a:rPr>
              <a:t>힘들것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같다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충격을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받았을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고장이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같다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비싸서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err="1">
                <a:solidFill>
                  <a:srgbClr val="000000"/>
                </a:solidFill>
                <a:ea typeface="Pretendard Regular"/>
              </a:rPr>
              <a:t>사용하는걸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err="1">
                <a:solidFill>
                  <a:srgbClr val="000000"/>
                </a:solidFill>
                <a:ea typeface="Pretendard Regular"/>
              </a:rPr>
              <a:t>꺼릴것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같다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로봇을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구조에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신뢰의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변화가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조금은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어렵지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않을까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싶다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7100" y="3365500"/>
            <a:ext cx="2171700" cy="154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45400" y="9245600"/>
            <a:ext cx="21209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1A168-CE6E-C7E9-F7DE-41EE50403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76BC21-8C77-5D2B-7AC0-E520E889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7D4DCD-9DF6-5A9E-4251-836480E52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7543377-FEF2-B0FA-2093-12703BEAB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39E368EF-BC47-E2B2-00DF-0DF1E5FA972F}"/>
              </a:ext>
            </a:extLst>
          </p:cNvPr>
          <p:cNvSpPr txBox="1"/>
          <p:nvPr/>
        </p:nvSpPr>
        <p:spPr>
          <a:xfrm>
            <a:off x="1917700" y="4648200"/>
            <a:ext cx="11036300" cy="4711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19866" b="0" i="0" u="none" strike="noStrike" dirty="0">
                <a:solidFill>
                  <a:srgbClr val="FF0000"/>
                </a:solidFill>
                <a:latin typeface="Pretendard Black"/>
              </a:rPr>
              <a:t>Q&amp;A</a:t>
            </a:r>
            <a:endParaRPr lang="en" sz="6666" b="0" i="0" u="none" strike="noStrike" dirty="0">
              <a:solidFill>
                <a:srgbClr val="FF0000"/>
              </a:solidFill>
              <a:latin typeface="Pretendard Black"/>
            </a:endParaRPr>
          </a:p>
        </p:txBody>
      </p:sp>
    </p:spTree>
    <p:extLst>
      <p:ext uri="{BB962C8B-B14F-4D97-AF65-F5344CB8AC3E}">
        <p14:creationId xmlns:p14="http://schemas.microsoft.com/office/powerpoint/2010/main" val="180216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4571-5E74-A9CB-A4AF-1C2FB9D36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자연, 폭풍, 구름, 하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835129-25C3-383C-4991-138FC1C942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30" y="-82550"/>
            <a:ext cx="24463829" cy="1381486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676E53F-D46B-8C1A-7710-B929DEE7C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108C82E-7CDD-B088-D922-DBD50FD09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8C7E245-8479-3092-524B-CAFEE8CD9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1A21638-CBCB-CEFB-ADF5-7366A3F2A690}"/>
              </a:ext>
            </a:extLst>
          </p:cNvPr>
          <p:cNvSpPr txBox="1"/>
          <p:nvPr/>
        </p:nvSpPr>
        <p:spPr>
          <a:xfrm>
            <a:off x="9448800" y="1003300"/>
            <a:ext cx="56134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9137" b="0" i="0" u="none" strike="noStrike" dirty="0">
                <a:solidFill>
                  <a:srgbClr val="FFFFFF"/>
                </a:solidFill>
                <a:ea typeface="Pretendard Black"/>
              </a:rPr>
              <a:t>아이템</a:t>
            </a:r>
            <a:r>
              <a:rPr lang="ko-KR" altLang="en-US" sz="9137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 소개</a:t>
            </a:r>
            <a:endParaRPr lang="ko-KR" sz="9137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4" name="제목 16">
            <a:extLst>
              <a:ext uri="{FF2B5EF4-FFF2-40B4-BE49-F238E27FC236}">
                <a16:creationId xmlns:a16="http://schemas.microsoft.com/office/drawing/2014/main" id="{3F121B5F-B62A-B943-3AEF-0F57822D73D3}"/>
              </a:ext>
            </a:extLst>
          </p:cNvPr>
          <p:cNvSpPr txBox="1">
            <a:spLocks/>
          </p:cNvSpPr>
          <p:nvPr/>
        </p:nvSpPr>
        <p:spPr>
          <a:xfrm>
            <a:off x="1676400" y="2935287"/>
            <a:ext cx="21031200" cy="26511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Model 2: </a:t>
            </a:r>
            <a:r>
              <a:rPr lang="ko-KR" altLang="en-US" b="1" dirty="0"/>
              <a:t>스마트 헬리포트 </a:t>
            </a:r>
            <a:r>
              <a:rPr lang="en-US" altLang="ko-KR" b="1" dirty="0"/>
              <a:t>(Smart Heliport)</a:t>
            </a:r>
            <a:endParaRPr lang="ko-KR" altLang="en-US" b="1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F4F6083-CA4B-4A7A-814A-7A2DB5460B6B}"/>
              </a:ext>
            </a:extLst>
          </p:cNvPr>
          <p:cNvSpPr txBox="1"/>
          <p:nvPr/>
        </p:nvSpPr>
        <p:spPr>
          <a:xfrm>
            <a:off x="12966700" y="5118100"/>
            <a:ext cx="27940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367" b="0" i="0" u="none" strike="noStrike" dirty="0">
                <a:solidFill>
                  <a:srgbClr val="000000"/>
                </a:solidFill>
                <a:ea typeface="Pretendard Bold"/>
              </a:rPr>
              <a:t>개발목적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7527F33D-E28B-7423-7B11-2152DCC9E0D2}"/>
              </a:ext>
            </a:extLst>
          </p:cNvPr>
          <p:cNvSpPr txBox="1"/>
          <p:nvPr/>
        </p:nvSpPr>
        <p:spPr>
          <a:xfrm>
            <a:off x="12801600" y="6324600"/>
            <a:ext cx="8001000" cy="177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강풍 등 악천후 착륙 성공률 극대화</a:t>
            </a:r>
          </a:p>
          <a:p>
            <a:pPr lvl="0" algn="l">
              <a:lnSpc>
                <a:spcPct val="116199"/>
              </a:lnSpc>
            </a:pPr>
            <a:r>
              <a:rPr 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고가 </a:t>
            </a:r>
            <a:r>
              <a:rPr lang="ko-KR" altLang="en-US" sz="3326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드론</a:t>
            </a:r>
            <a:r>
              <a:rPr lang="en-US" altLang="ko-KR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장비 파손 방지</a:t>
            </a:r>
          </a:p>
          <a:p>
            <a:pPr lvl="0" algn="l">
              <a:lnSpc>
                <a:spcPct val="116199"/>
              </a:lnSpc>
            </a:pPr>
            <a:r>
              <a:rPr 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무선 충전 패드 정밀 도킹</a:t>
            </a:r>
          </a:p>
          <a:p>
            <a:pPr lvl="0" algn="l">
              <a:lnSpc>
                <a:spcPct val="116199"/>
              </a:lnSpc>
            </a:pPr>
            <a:endParaRPr lang="ko-KR" sz="3326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33F561D7-8DA1-41B6-905B-F9993D3655F1}"/>
              </a:ext>
            </a:extLst>
          </p:cNvPr>
          <p:cNvSpPr txBox="1"/>
          <p:nvPr/>
        </p:nvSpPr>
        <p:spPr>
          <a:xfrm>
            <a:off x="12839700" y="8991600"/>
            <a:ext cx="51689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아이템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한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줄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AB4C3F67-2B03-5FFC-D47C-04044AB8E347}"/>
              </a:ext>
            </a:extLst>
          </p:cNvPr>
          <p:cNvSpPr txBox="1"/>
          <p:nvPr/>
        </p:nvSpPr>
        <p:spPr>
          <a:xfrm>
            <a:off x="12801600" y="10287000"/>
            <a:ext cx="8801100" cy="177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로봇이</a:t>
            </a:r>
            <a:r>
              <a:rPr lang="en-US" altLang="ko-KR" sz="3326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3326" b="0" i="0" u="none" strike="noStrike" dirty="0" err="1">
                <a:solidFill>
                  <a:srgbClr val="000000"/>
                </a:solidFill>
                <a:ea typeface="Pretendard Regular"/>
              </a:rPr>
              <a:t>드론</a:t>
            </a:r>
            <a:r>
              <a:rPr lang="ko-KR" sz="3326" b="0" i="0" u="none" strike="noStrike" dirty="0" err="1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낙하지점을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스스로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추적하고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이동하여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3326" b="0" i="0" u="none" strike="noStrike" dirty="0" err="1">
                <a:solidFill>
                  <a:srgbClr val="000000"/>
                </a:solidFill>
                <a:ea typeface="Pretendard Regular"/>
              </a:rPr>
              <a:t>드론</a:t>
            </a:r>
            <a:r>
              <a:rPr lang="ko-KR" sz="3326" b="0" i="0" u="none" strike="noStrike" dirty="0" err="1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안전한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중앙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착지를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유도하는</a:t>
            </a:r>
            <a:r>
              <a:rPr lang="en-US" altLang="ko-KR" sz="3326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  </a:t>
            </a:r>
          </a:p>
        </p:txBody>
      </p:sp>
      <p:pic>
        <p:nvPicPr>
          <p:cNvPr id="7" name="그림 6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4FCB6E-02C7-DF9D-5541-10C50D324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48310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9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AD581-EEDF-9EBA-E34D-182426D18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하늘, 교통, 야외, 건설 장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4A859-8128-5E4A-52CC-E3883019AF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1" y="0"/>
            <a:ext cx="24693563" cy="13944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390B303-7A8F-F2D0-E90D-8CE34E657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B69574-9C43-65E0-D6BE-32F01B297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E958318-CE3B-E2BF-9F6B-09880A8B9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D6D820D-F51A-84F5-6EC7-97D20ED451C0}"/>
              </a:ext>
            </a:extLst>
          </p:cNvPr>
          <p:cNvSpPr txBox="1"/>
          <p:nvPr/>
        </p:nvSpPr>
        <p:spPr>
          <a:xfrm>
            <a:off x="9448800" y="1003300"/>
            <a:ext cx="56134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9137" b="0" i="0" u="none" strike="noStrike" dirty="0">
                <a:solidFill>
                  <a:srgbClr val="FFFFFF"/>
                </a:solidFill>
                <a:ea typeface="Pretendard Black"/>
              </a:rPr>
              <a:t>아이템</a:t>
            </a:r>
            <a:r>
              <a:rPr lang="ko-KR" altLang="en-US" sz="9137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 소개</a:t>
            </a:r>
            <a:endParaRPr lang="ko-KR" sz="9137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4" name="제목 16">
            <a:extLst>
              <a:ext uri="{FF2B5EF4-FFF2-40B4-BE49-F238E27FC236}">
                <a16:creationId xmlns:a16="http://schemas.microsoft.com/office/drawing/2014/main" id="{A28D4ADD-8CBE-9729-09A7-9A009CD6C323}"/>
              </a:ext>
            </a:extLst>
          </p:cNvPr>
          <p:cNvSpPr txBox="1">
            <a:spLocks/>
          </p:cNvSpPr>
          <p:nvPr/>
        </p:nvSpPr>
        <p:spPr>
          <a:xfrm>
            <a:off x="1676400" y="2935287"/>
            <a:ext cx="21031200" cy="26511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Model 3: </a:t>
            </a:r>
            <a:r>
              <a:rPr lang="ko-KR" altLang="en-US" b="1" dirty="0"/>
              <a:t>스마트 </a:t>
            </a:r>
            <a:r>
              <a:rPr lang="ko-KR" altLang="en-US" b="1" dirty="0" err="1"/>
              <a:t>팔로워</a:t>
            </a:r>
            <a:r>
              <a:rPr lang="ko-KR" altLang="en-US" b="1" dirty="0"/>
              <a:t> 돌리 </a:t>
            </a:r>
            <a:r>
              <a:rPr lang="en-US" altLang="ko-KR" b="1" dirty="0"/>
              <a:t>(Follower Dolly)</a:t>
            </a:r>
            <a:endParaRPr lang="ko-KR" altLang="en-US" b="1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56BEE63-9D82-337B-34CF-3BC1012E231C}"/>
              </a:ext>
            </a:extLst>
          </p:cNvPr>
          <p:cNvSpPr txBox="1"/>
          <p:nvPr/>
        </p:nvSpPr>
        <p:spPr>
          <a:xfrm>
            <a:off x="12966700" y="5118100"/>
            <a:ext cx="27940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367" b="0" i="0" u="none" strike="noStrike" dirty="0">
                <a:solidFill>
                  <a:srgbClr val="000000"/>
                </a:solidFill>
                <a:ea typeface="Pretendard Bold"/>
              </a:rPr>
              <a:t>개발목적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49DF601-397E-BDFD-1B11-B7DAB76409C8}"/>
              </a:ext>
            </a:extLst>
          </p:cNvPr>
          <p:cNvSpPr txBox="1"/>
          <p:nvPr/>
        </p:nvSpPr>
        <p:spPr>
          <a:xfrm>
            <a:off x="12801600" y="6324600"/>
            <a:ext cx="7239000" cy="177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- 100kg 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이상 </a:t>
            </a:r>
            <a:r>
              <a:rPr lang="ko-KR" altLang="en-US" sz="3326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고중량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자재 자율 이송</a:t>
            </a:r>
          </a:p>
          <a:p>
            <a:pPr lvl="0" algn="l">
              <a:lnSpc>
                <a:spcPct val="116199"/>
              </a:lnSpc>
            </a:pPr>
            <a:r>
              <a:rPr lang="en-US" altLang="ko-KR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크레인 하역 시 </a:t>
            </a:r>
            <a:r>
              <a:rPr lang="ko-KR" altLang="en-US" sz="3326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낙하물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능동 수령</a:t>
            </a:r>
          </a:p>
          <a:p>
            <a:pPr lvl="0" algn="l">
              <a:lnSpc>
                <a:spcPct val="116199"/>
              </a:lnSpc>
            </a:pPr>
            <a:r>
              <a:rPr lang="en-US" altLang="ko-KR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작업자 추종 및 </a:t>
            </a:r>
            <a:r>
              <a:rPr lang="ko-KR" altLang="en-US" sz="3326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전방향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이동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9EF8DD0-AE67-BBE9-23E6-3AD7439730E4}"/>
              </a:ext>
            </a:extLst>
          </p:cNvPr>
          <p:cNvSpPr txBox="1"/>
          <p:nvPr/>
        </p:nvSpPr>
        <p:spPr>
          <a:xfrm>
            <a:off x="12839700" y="8991600"/>
            <a:ext cx="51689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아이템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한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줄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CB7F59B-A3F9-6819-6A7C-087EFFBC905A}"/>
              </a:ext>
            </a:extLst>
          </p:cNvPr>
          <p:cNvSpPr txBox="1"/>
          <p:nvPr/>
        </p:nvSpPr>
        <p:spPr>
          <a:xfrm>
            <a:off x="12801600" y="10287000"/>
            <a:ext cx="8801100" cy="177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로봇이</a:t>
            </a:r>
            <a:r>
              <a:rPr lang="en-US" altLang="ko-KR" sz="3326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3326" dirty="0">
                <a:solidFill>
                  <a:srgbClr val="000000"/>
                </a:solidFill>
                <a:ea typeface="Pretendard Regular"/>
              </a:rPr>
              <a:t>자재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낙하지점을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스스로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추적</a:t>
            </a:r>
            <a:r>
              <a:rPr lang="en-US" altLang="ko-KR" sz="3326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3326" b="0" i="0" u="none" strike="noStrike" dirty="0">
                <a:solidFill>
                  <a:srgbClr val="000000"/>
                </a:solidFill>
                <a:ea typeface="Pretendard Regular"/>
              </a:rPr>
              <a:t>안전하게 받아내고</a:t>
            </a:r>
            <a:r>
              <a:rPr lang="en-US" altLang="ko-KR" sz="3326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3326" b="0" i="0" u="none" strike="noStrike" dirty="0">
                <a:solidFill>
                  <a:srgbClr val="000000"/>
                </a:solidFill>
                <a:ea typeface="Pretendard Regular"/>
              </a:rPr>
              <a:t>자재 이동시 작업자를 능동적으로 따라다니는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  </a:t>
            </a:r>
          </a:p>
        </p:txBody>
      </p:sp>
      <p:pic>
        <p:nvPicPr>
          <p:cNvPr id="7" name="그림 6" descr="타이어, 바퀴, 하늘, 교통이(가) 표시된 사진">
            <a:extLst>
              <a:ext uri="{FF2B5EF4-FFF2-40B4-BE49-F238E27FC236}">
                <a16:creationId xmlns:a16="http://schemas.microsoft.com/office/drawing/2014/main" id="{B4470E9B-A332-B511-5780-3F64B11AD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56" y="4067401"/>
            <a:ext cx="8993187" cy="899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3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1100" y="3302000"/>
            <a:ext cx="7912100" cy="712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0020" b="0" i="0" u="none" strike="noStrike">
                <a:solidFill>
                  <a:srgbClr val="FFFFFF"/>
                </a:solidFill>
                <a:latin typeface="Pretendard Black"/>
              </a:rPr>
              <a:t>01. </a:t>
            </a:r>
          </a:p>
          <a:p>
            <a:pPr lvl="0" algn="l">
              <a:lnSpc>
                <a:spcPct val="116199"/>
              </a:lnSpc>
            </a:pPr>
            <a:r>
              <a:rPr lang="ko-KR" sz="20020" b="0" i="0" u="none" strike="noStrike">
                <a:solidFill>
                  <a:srgbClr val="FFFFFF"/>
                </a:solidFill>
                <a:ea typeface="Pretendard Black"/>
              </a:rPr>
              <a:t>팀</a:t>
            </a:r>
            <a:r>
              <a:rPr lang="en-US" sz="2002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0020" b="0" i="0" u="none" strike="noStrike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A1D82-F83B-165F-544F-96A62B398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야외, 스카이라인, 하늘, 타워 블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FC5185-5D6C-39DF-7D7E-A278E1EB20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6FCEED5-23A9-A7F5-F4B4-DAE0E3204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0E475C-B834-0B3B-30EC-B018995FC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CC2C84C-D693-8F18-7C86-E35058EBE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104900"/>
            <a:ext cx="6565900" cy="13970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F8A13E6-F3F6-71FE-AF1E-ECA4E72604BA}"/>
              </a:ext>
            </a:extLst>
          </p:cNvPr>
          <p:cNvSpPr txBox="1"/>
          <p:nvPr/>
        </p:nvSpPr>
        <p:spPr>
          <a:xfrm>
            <a:off x="9448800" y="1003300"/>
            <a:ext cx="56134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9137" b="0" i="0" u="none" strike="noStrike" dirty="0">
                <a:solidFill>
                  <a:srgbClr val="FFFFFF"/>
                </a:solidFill>
                <a:ea typeface="Pretendard Black"/>
              </a:rPr>
              <a:t>아이템</a:t>
            </a:r>
            <a:r>
              <a:rPr lang="ko-KR" altLang="en-US" sz="9137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 소개</a:t>
            </a:r>
            <a:endParaRPr lang="ko-KR" sz="9137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4" name="제목 16">
            <a:extLst>
              <a:ext uri="{FF2B5EF4-FFF2-40B4-BE49-F238E27FC236}">
                <a16:creationId xmlns:a16="http://schemas.microsoft.com/office/drawing/2014/main" id="{3711CE19-B8B3-8555-25D7-1B8228B6C7BB}"/>
              </a:ext>
            </a:extLst>
          </p:cNvPr>
          <p:cNvSpPr txBox="1">
            <a:spLocks/>
          </p:cNvSpPr>
          <p:nvPr/>
        </p:nvSpPr>
        <p:spPr>
          <a:xfrm>
            <a:off x="1676400" y="2935287"/>
            <a:ext cx="21031200" cy="26511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Model 4: </a:t>
            </a:r>
            <a:r>
              <a:rPr lang="ko-KR" altLang="en-US" b="1" dirty="0" err="1"/>
              <a:t>세이프티</a:t>
            </a:r>
            <a:r>
              <a:rPr lang="ko-KR" altLang="en-US" b="1" dirty="0"/>
              <a:t> </a:t>
            </a:r>
            <a:r>
              <a:rPr lang="ko-KR" altLang="en-US" b="1" dirty="0" err="1"/>
              <a:t>캐쳐</a:t>
            </a:r>
            <a:r>
              <a:rPr lang="ko-KR" altLang="en-US" b="1" dirty="0"/>
              <a:t> </a:t>
            </a:r>
            <a:r>
              <a:rPr lang="en-US" altLang="ko-KR" b="1" dirty="0"/>
              <a:t>(Safety Catcher)</a:t>
            </a:r>
            <a:endParaRPr lang="ko-KR" altLang="en-US" b="1" dirty="0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5289130F-9919-8288-83C7-E0FE4874B98F}"/>
              </a:ext>
            </a:extLst>
          </p:cNvPr>
          <p:cNvSpPr txBox="1"/>
          <p:nvPr/>
        </p:nvSpPr>
        <p:spPr>
          <a:xfrm>
            <a:off x="12966700" y="5118100"/>
            <a:ext cx="27940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5367" b="0" i="0" u="none" strike="noStrike" dirty="0">
                <a:solidFill>
                  <a:srgbClr val="000000"/>
                </a:solidFill>
                <a:ea typeface="Pretendard Bold"/>
              </a:rPr>
              <a:t>개발목적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C4CD3CC9-CC58-D40B-DD81-1E2A831BF202}"/>
              </a:ext>
            </a:extLst>
          </p:cNvPr>
          <p:cNvSpPr txBox="1"/>
          <p:nvPr/>
        </p:nvSpPr>
        <p:spPr>
          <a:xfrm>
            <a:off x="12801600" y="6324600"/>
            <a:ext cx="7239000" cy="177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사각지대 없는 능동형 </a:t>
            </a:r>
            <a:r>
              <a:rPr lang="ko-KR" altLang="en-US" sz="3326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낙하물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방호</a:t>
            </a:r>
          </a:p>
          <a:p>
            <a:pPr lvl="0" algn="l">
              <a:lnSpc>
                <a:spcPct val="116199"/>
              </a:lnSpc>
            </a:pPr>
            <a:r>
              <a:rPr lang="en-US" altLang="ko-KR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중대재해처벌법 대응 솔루션</a:t>
            </a:r>
          </a:p>
          <a:p>
            <a:pPr lvl="0" algn="l">
              <a:lnSpc>
                <a:spcPct val="116199"/>
              </a:lnSpc>
            </a:pPr>
            <a:r>
              <a:rPr lang="en-US" altLang="ko-KR" sz="3326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작업 구간 변경 시 신속 이동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54CE6BE3-C65A-DC61-F0EC-B9CD326E171B}"/>
              </a:ext>
            </a:extLst>
          </p:cNvPr>
          <p:cNvSpPr txBox="1"/>
          <p:nvPr/>
        </p:nvSpPr>
        <p:spPr>
          <a:xfrm>
            <a:off x="12839700" y="8991600"/>
            <a:ext cx="51689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아이템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한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줄</a:t>
            </a:r>
            <a:r>
              <a:rPr lang="en-US" sz="5367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67" b="0" i="0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94A0FA6-26E6-71BE-7125-FFC7A77CA08C}"/>
              </a:ext>
            </a:extLst>
          </p:cNvPr>
          <p:cNvSpPr txBox="1"/>
          <p:nvPr/>
        </p:nvSpPr>
        <p:spPr>
          <a:xfrm>
            <a:off x="12801600" y="10287000"/>
            <a:ext cx="8801100" cy="177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로봇이</a:t>
            </a:r>
            <a:r>
              <a:rPr lang="en-US" altLang="ko-KR" sz="3326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3326" b="0" i="0" u="none" strike="noStrike" dirty="0">
                <a:solidFill>
                  <a:srgbClr val="000000"/>
                </a:solidFill>
                <a:ea typeface="Pretendard Regular"/>
              </a:rPr>
              <a:t>낙하물의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낙하지점을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스스로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추적하고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3326" b="0" i="0" u="none" strike="noStrike" dirty="0">
                <a:solidFill>
                  <a:srgbClr val="000000"/>
                </a:solidFill>
                <a:ea typeface="Pretendard Regular"/>
              </a:rPr>
              <a:t>이동하여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326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2</a:t>
            </a:r>
            <a:r>
              <a:rPr lang="ko-KR" altLang="en-US" sz="3326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차 사고 예방</a:t>
            </a:r>
            <a:endParaRPr lang="en-US" sz="3326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7" name="그림 6" descr="항공기, 비행기, 화물 컨테이너, 야외이(가) 표시된 사진">
            <a:extLst>
              <a:ext uri="{FF2B5EF4-FFF2-40B4-BE49-F238E27FC236}">
                <a16:creationId xmlns:a16="http://schemas.microsoft.com/office/drawing/2014/main" id="{40EBC03F-78E3-948C-A33A-0C523EF3D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4260849"/>
            <a:ext cx="5168899" cy="79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0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-685800" y="-88900"/>
            <a:ext cx="25755600" cy="1718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879600"/>
            <a:ext cx="5638800" cy="139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90100" y="1765300"/>
            <a:ext cx="49784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9137" b="0" i="0" u="none" strike="noStrike">
                <a:solidFill>
                  <a:srgbClr val="FFFFFF"/>
                </a:solidFill>
                <a:ea typeface="Pretendard Black"/>
              </a:rPr>
              <a:t>팀명</a:t>
            </a:r>
            <a:r>
              <a:rPr lang="en-US" sz="9137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9137" b="0" i="0" u="none" strike="noStrike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5549900"/>
            <a:ext cx="8470900" cy="4432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58300" y="7137400"/>
            <a:ext cx="153670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6274" b="0" i="0" u="none" strike="noStrike">
                <a:solidFill>
                  <a:srgbClr val="000000"/>
                </a:solidFill>
                <a:latin typeface="Pretendard Bold"/>
              </a:rPr>
              <a:t>"</a:t>
            </a:r>
            <a:r>
              <a:rPr lang="ko-KR" sz="6274" b="0" i="0" u="none" strike="noStrike">
                <a:solidFill>
                  <a:srgbClr val="000000"/>
                </a:solidFill>
                <a:ea typeface="Pretendard Bold"/>
              </a:rPr>
              <a:t>실타래에서</a:t>
            </a:r>
            <a:r>
              <a:rPr lang="en-US" sz="6274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274" b="0" i="0" u="none" strike="noStrike">
                <a:solidFill>
                  <a:srgbClr val="000000"/>
                </a:solidFill>
                <a:ea typeface="Pretendard Bold"/>
              </a:rPr>
              <a:t>실을</a:t>
            </a:r>
            <a:r>
              <a:rPr lang="en-US" sz="6274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274" b="0" i="0" u="none" strike="noStrike">
                <a:solidFill>
                  <a:srgbClr val="000000"/>
                </a:solidFill>
                <a:ea typeface="Pretendard Bold"/>
              </a:rPr>
              <a:t>풀어내듯</a:t>
            </a:r>
            <a:r>
              <a:rPr lang="en-US" sz="6274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274" b="0" i="0" u="none" strike="noStrike">
                <a:solidFill>
                  <a:srgbClr val="000000"/>
                </a:solidFill>
                <a:ea typeface="Pretendard Bold"/>
              </a:rPr>
              <a:t>문제를</a:t>
            </a:r>
            <a:r>
              <a:rPr lang="en-US" sz="6274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274" b="0" i="0" u="none" strike="noStrike">
                <a:solidFill>
                  <a:srgbClr val="000000"/>
                </a:solidFill>
                <a:ea typeface="Pretendard Bold"/>
              </a:rPr>
              <a:t>풀어내자</a:t>
            </a:r>
            <a:r>
              <a:rPr lang="en-US" sz="6274" b="0" i="0" u="none" strike="noStrike">
                <a:solidFill>
                  <a:srgbClr val="000000"/>
                </a:solidFill>
                <a:latin typeface="Pretendard Bold"/>
              </a:rPr>
              <a:t>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0" y="355600"/>
            <a:ext cx="9817100" cy="137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800" y="2438400"/>
            <a:ext cx="5422900" cy="139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93200" y="2324100"/>
            <a:ext cx="47625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9137" b="0" i="0" u="none" strike="noStrike">
                <a:solidFill>
                  <a:srgbClr val="FFFFFF"/>
                </a:solidFill>
                <a:ea typeface="Pretendard Black"/>
              </a:rPr>
              <a:t>수행계획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5676900"/>
            <a:ext cx="14744700" cy="504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27085">
            <a:off x="16395700" y="5321300"/>
            <a:ext cx="1892300" cy="189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313400" y="5143500"/>
            <a:ext cx="5575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83" b="0" i="0" u="none" strike="noStrike">
                <a:solidFill>
                  <a:srgbClr val="000000"/>
                </a:solidFill>
                <a:latin typeface="Pretendard Bold"/>
              </a:rPr>
              <a:t>1~2</a:t>
            </a:r>
            <a:r>
              <a:rPr lang="ko-KR" sz="2983" b="0" i="0" u="none" strike="noStrike">
                <a:solidFill>
                  <a:srgbClr val="000000"/>
                </a:solidFill>
                <a:ea typeface="Pretendard Bold"/>
              </a:rPr>
              <a:t>주차</a:t>
            </a:r>
            <a:r>
              <a:rPr lang="en-US" sz="2983" b="0" i="0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2983" b="0" i="0" u="none" strike="noStrike">
                <a:solidFill>
                  <a:srgbClr val="000000"/>
                </a:solidFill>
                <a:ea typeface="Pretendard Bold"/>
              </a:rPr>
              <a:t>아이디어</a:t>
            </a:r>
            <a:r>
              <a:rPr lang="en-US" sz="298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83" b="0" i="0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298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83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98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83" b="0" i="0" u="none" strike="noStrike">
                <a:solidFill>
                  <a:srgbClr val="000000"/>
                </a:solidFill>
                <a:ea typeface="Pretendard Bold"/>
              </a:rPr>
              <a:t>역할분배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19500" y="7251700"/>
            <a:ext cx="1892300" cy="189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288000" y="7924800"/>
            <a:ext cx="6197600" cy="50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850" b="0" i="0" u="none" strike="noStrike">
                <a:solidFill>
                  <a:srgbClr val="000000"/>
                </a:solidFill>
                <a:latin typeface="Pretendard Bold"/>
              </a:rPr>
              <a:t>3~4</a:t>
            </a:r>
            <a:r>
              <a:rPr lang="ko-KR" sz="2850" b="0" i="0" u="none" strike="noStrike">
                <a:solidFill>
                  <a:srgbClr val="000000"/>
                </a:solidFill>
                <a:ea typeface="Pretendard Bold"/>
              </a:rPr>
              <a:t>주차</a:t>
            </a:r>
            <a:r>
              <a:rPr lang="en-US" sz="2850" b="0" i="0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2850" b="0" i="0" u="none" strike="noStrike">
                <a:solidFill>
                  <a:srgbClr val="000000"/>
                </a:solidFill>
                <a:ea typeface="Pretendard Bold"/>
              </a:rPr>
              <a:t>제품디자인</a:t>
            </a:r>
            <a:r>
              <a:rPr lang="en-US" sz="2850" b="0" i="0" u="none" strike="noStrike">
                <a:solidFill>
                  <a:srgbClr val="000000"/>
                </a:solidFill>
                <a:latin typeface="Pretendard Bold"/>
              </a:rPr>
              <a:t> /</a:t>
            </a:r>
            <a:r>
              <a:rPr lang="ko-KR" sz="2850" b="0" i="0" u="none" strike="noStrike">
                <a:solidFill>
                  <a:srgbClr val="000000"/>
                </a:solidFill>
                <a:ea typeface="Pretendard Bold"/>
              </a:rPr>
              <a:t>모델링</a:t>
            </a:r>
            <a:r>
              <a:rPr lang="en-US" sz="2850" b="0" i="0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2850" b="0" i="0" u="none" strike="noStrike">
                <a:solidFill>
                  <a:srgbClr val="000000"/>
                </a:solidFill>
                <a:ea typeface="Pretendard Bold"/>
              </a:rPr>
              <a:t>시뮬</a:t>
            </a:r>
            <a:r>
              <a:rPr lang="en-US" sz="285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5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  <a:r>
              <a:rPr lang="en-US" sz="285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95827">
            <a:off x="16408400" y="9525000"/>
            <a:ext cx="1892300" cy="1892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402300" y="10871200"/>
            <a:ext cx="50546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983" b="0" i="0" u="none" strike="noStrike">
                <a:solidFill>
                  <a:srgbClr val="000000"/>
                </a:solidFill>
                <a:ea typeface="Pretendard Bold"/>
              </a:rPr>
              <a:t>오프라인</a:t>
            </a:r>
            <a:r>
              <a:rPr lang="en-US" sz="298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83" b="0" i="0" u="none" strike="noStrike">
                <a:solidFill>
                  <a:srgbClr val="000000"/>
                </a:solidFill>
                <a:ea typeface="Pretendard Bold"/>
              </a:rPr>
              <a:t>회의</a:t>
            </a:r>
            <a:r>
              <a:rPr lang="en-US" sz="298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83" b="0" i="0" u="none" strike="noStrike">
                <a:solidFill>
                  <a:srgbClr val="000000"/>
                </a:solidFill>
                <a:ea typeface="Pretendard Bold"/>
              </a:rPr>
              <a:t>통해</a:t>
            </a:r>
            <a:r>
              <a:rPr lang="en-US" sz="298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83" b="0" i="0" u="none" strike="noStrike">
                <a:solidFill>
                  <a:srgbClr val="000000"/>
                </a:solidFill>
                <a:ea typeface="Pretendard Bold"/>
              </a:rPr>
              <a:t>점검과</a:t>
            </a:r>
            <a:r>
              <a:rPr lang="en-US" sz="298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83" b="0" i="0" u="none" strike="noStrike">
                <a:solidFill>
                  <a:srgbClr val="000000"/>
                </a:solidFill>
                <a:ea typeface="Pretendard Bold"/>
              </a:rPr>
              <a:t>마무리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01800" y="2311400"/>
            <a:ext cx="16129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9600" y="5029200"/>
            <a:ext cx="3683000" cy="368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800" y="5029200"/>
            <a:ext cx="36830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0" y="5029200"/>
            <a:ext cx="3683000" cy="368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5130800"/>
            <a:ext cx="3683000" cy="368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59200" y="9474200"/>
            <a:ext cx="3937000" cy="508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2866" b="0" i="0" u="none" strike="noStrike" dirty="0">
                <a:solidFill>
                  <a:srgbClr val="595959"/>
                </a:solidFill>
                <a:ea typeface="Pretendard Bold"/>
              </a:rPr>
              <a:t>이영현</a:t>
            </a:r>
            <a:r>
              <a:rPr lang="en-US" sz="2866" b="0" i="0" u="none" strike="noStrike" dirty="0">
                <a:solidFill>
                  <a:srgbClr val="595959"/>
                </a:solidFill>
                <a:latin typeface="Pretendard Bold"/>
              </a:rPr>
              <a:t> |  </a:t>
            </a:r>
            <a:r>
              <a:rPr lang="ko-KR" sz="2866" b="0" i="0" u="none" strike="noStrike" dirty="0">
                <a:solidFill>
                  <a:srgbClr val="595959"/>
                </a:solidFill>
                <a:ea typeface="Pretendard Bold"/>
              </a:rPr>
              <a:t>팀장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9200" y="10528300"/>
            <a:ext cx="39116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프로젝트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총괄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51800" y="9474200"/>
            <a:ext cx="3937000" cy="508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66" dirty="0">
                <a:solidFill>
                  <a:srgbClr val="595959"/>
                </a:solidFill>
                <a:latin typeface="Pretendard Bold"/>
                <a:ea typeface="Pretendard Bold"/>
              </a:rPr>
              <a:t>김동현</a:t>
            </a:r>
            <a:r>
              <a:rPr lang="en-US" sz="2866" b="0" i="0" u="none" strike="noStrike" dirty="0">
                <a:solidFill>
                  <a:srgbClr val="595959"/>
                </a:solidFill>
                <a:latin typeface="Pretendard Bold"/>
              </a:rPr>
              <a:t> | </a:t>
            </a:r>
            <a:r>
              <a:rPr lang="ko-KR" altLang="ko-KR" sz="2866" dirty="0">
                <a:solidFill>
                  <a:srgbClr val="595959"/>
                </a:solidFill>
                <a:ea typeface="Pretendard Bold"/>
              </a:rPr>
              <a:t>팀</a:t>
            </a:r>
            <a:r>
              <a:rPr lang="ko-KR" altLang="en-US" sz="2866" dirty="0">
                <a:solidFill>
                  <a:srgbClr val="595959"/>
                </a:solidFill>
                <a:ea typeface="Pretendard Bold"/>
              </a:rPr>
              <a:t>원</a:t>
            </a:r>
            <a:endParaRPr lang="en-US" sz="2866" b="0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39100" y="10502900"/>
            <a:ext cx="39116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Unity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시뮬레이션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프로토타입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61900" y="9474200"/>
            <a:ext cx="3937000" cy="508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66" b="0" i="0" u="none" strike="noStrike" dirty="0">
                <a:solidFill>
                  <a:srgbClr val="595959"/>
                </a:solidFill>
                <a:ea typeface="Pretendard Bold"/>
              </a:rPr>
              <a:t>노승민</a:t>
            </a:r>
            <a:r>
              <a:rPr lang="en-US" sz="2866" b="0" i="0" u="none" strike="noStrike" dirty="0">
                <a:solidFill>
                  <a:srgbClr val="595959"/>
                </a:solidFill>
                <a:latin typeface="Pretendard Bold"/>
              </a:rPr>
              <a:t> / </a:t>
            </a:r>
            <a:r>
              <a:rPr lang="ko-KR" altLang="ko-KR" sz="2866" dirty="0">
                <a:solidFill>
                  <a:srgbClr val="595959"/>
                </a:solidFill>
                <a:ea typeface="Pretendard Bold"/>
              </a:rPr>
              <a:t>팀</a:t>
            </a:r>
            <a:r>
              <a:rPr lang="ko-KR" altLang="en-US" sz="2866" dirty="0">
                <a:solidFill>
                  <a:srgbClr val="595959"/>
                </a:solidFill>
                <a:ea typeface="Pretendard Bold"/>
              </a:rPr>
              <a:t>원</a:t>
            </a:r>
            <a:endParaRPr lang="en-US" sz="2866" b="0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61900" y="10502900"/>
            <a:ext cx="39116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로봇의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하드웨어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설계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16400" y="9474200"/>
            <a:ext cx="3937000" cy="508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66" dirty="0" err="1">
                <a:solidFill>
                  <a:srgbClr val="595959"/>
                </a:solidFill>
                <a:latin typeface="Pretendard Bold"/>
                <a:ea typeface="Pretendard Bold"/>
              </a:rPr>
              <a:t>정성준</a:t>
            </a:r>
            <a:r>
              <a:rPr lang="en-US" sz="2866" b="0" i="0" u="none" strike="noStrike" dirty="0">
                <a:solidFill>
                  <a:srgbClr val="595959"/>
                </a:solidFill>
                <a:latin typeface="Pretendard Bold"/>
              </a:rPr>
              <a:t> /</a:t>
            </a:r>
            <a:r>
              <a:rPr lang="ko-KR" altLang="ko-KR" sz="2866" dirty="0">
                <a:solidFill>
                  <a:srgbClr val="595959"/>
                </a:solidFill>
                <a:ea typeface="Pretendard Bold"/>
              </a:rPr>
              <a:t> 팀</a:t>
            </a:r>
            <a:r>
              <a:rPr lang="ko-KR" altLang="en-US" sz="2866" dirty="0">
                <a:solidFill>
                  <a:srgbClr val="595959"/>
                </a:solidFill>
                <a:ea typeface="Pretendard Bold"/>
              </a:rPr>
              <a:t>원</a:t>
            </a:r>
            <a:endParaRPr lang="en-US" sz="2866" b="0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929100" y="10528300"/>
            <a:ext cx="3911600" cy="850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2400" b="0" i="0" u="none" strike="noStrike">
                <a:solidFill>
                  <a:srgbClr val="595959"/>
                </a:solidFill>
                <a:ea typeface="Pretendard Regular"/>
              </a:rPr>
              <a:t>자료수집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현장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인터뷰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5803900"/>
            <a:ext cx="2616200" cy="232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5105400"/>
            <a:ext cx="3505200" cy="335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8600" y="4635500"/>
            <a:ext cx="4445000" cy="444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57200" y="5613400"/>
            <a:ext cx="2959100" cy="2324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4200" y="2108200"/>
            <a:ext cx="5422900" cy="1397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779000" y="1993900"/>
            <a:ext cx="47625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9137" b="0" i="0" u="none" strike="noStrike">
                <a:solidFill>
                  <a:srgbClr val="FFFFFF"/>
                </a:solidFill>
                <a:ea typeface="Pretendard Black"/>
              </a:rPr>
              <a:t>수행역할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3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1100" y="3302000"/>
            <a:ext cx="10109200" cy="712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0020" b="0" i="0" u="none" strike="noStrike">
                <a:solidFill>
                  <a:srgbClr val="FFFFFF"/>
                </a:solidFill>
                <a:latin typeface="Pretendard Black"/>
              </a:rPr>
              <a:t>02. </a:t>
            </a:r>
          </a:p>
          <a:p>
            <a:pPr lvl="0" algn="l">
              <a:lnSpc>
                <a:spcPct val="116199"/>
              </a:lnSpc>
            </a:pPr>
            <a:r>
              <a:rPr lang="ko-KR" sz="20020" b="0" i="0" u="none" strike="noStrike">
                <a:solidFill>
                  <a:srgbClr val="FFFFFF"/>
                </a:solidFill>
                <a:ea typeface="Pretendard Black"/>
              </a:rPr>
              <a:t>수행</a:t>
            </a:r>
            <a:r>
              <a:rPr lang="en-US" sz="2002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0020" b="0" i="0" u="none" strike="noStrike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6159500"/>
            <a:ext cx="5918200" cy="515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0" y="6159500"/>
            <a:ext cx="5918200" cy="515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700" y="4368800"/>
            <a:ext cx="5918200" cy="1397000"/>
          </a:xfrm>
          <a:prstGeom prst="rect">
            <a:avLst/>
          </a:prstGeom>
          <a:effectLst>
            <a:outerShdw blurRad="125703" dist="257851" dir="2700000">
              <a:srgbClr val="000000">
                <a:alpha val="1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0248900" y="8788400"/>
            <a:ext cx="4114800" cy="2133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신속한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전개와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높은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신뢰성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직관적인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편의성을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원한다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2400" b="0" i="0" u="none" strike="noStrike">
              <a:solidFill>
                <a:srgbClr val="787878"/>
              </a:solidFill>
              <a:latin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로봇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AI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를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활용하면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구조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작업이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훨씬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도움이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될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것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같긴하다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800" y="4368800"/>
            <a:ext cx="5918200" cy="1397000"/>
          </a:xfrm>
          <a:prstGeom prst="rect">
            <a:avLst/>
          </a:prstGeom>
          <a:effectLst>
            <a:outerShdw blurRad="125703" dist="257851" dir="27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900" y="6159500"/>
            <a:ext cx="5918200" cy="515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28900" y="4368800"/>
            <a:ext cx="5918200" cy="1397000"/>
          </a:xfrm>
          <a:prstGeom prst="rect">
            <a:avLst/>
          </a:prstGeom>
          <a:effectLst>
            <a:outerShdw blurRad="125703" dist="257851" dir="2700000">
              <a:srgbClr val="000000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45050" y="4800600"/>
            <a:ext cx="1498600" cy="571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199" b="0" i="0" u="none" strike="noStrike" dirty="0">
                <a:solidFill>
                  <a:srgbClr val="FFFFFF"/>
                </a:solidFill>
                <a:ea typeface="Pretendard Bold"/>
              </a:rPr>
              <a:t>산림청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30600" y="8813800"/>
            <a:ext cx="4127500" cy="1701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산불은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변수가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너무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심하다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2400" b="0" i="0" u="none" strike="noStrike">
              <a:solidFill>
                <a:srgbClr val="787878"/>
              </a:solidFill>
              <a:latin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소방관들의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장비가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가볍고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빠른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기동이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중요하다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86200" y="8788400"/>
            <a:ext cx="4686300" cy="2133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건축물의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규모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용도에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따라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형태가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다양하다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2400" b="0" i="0" u="none" strike="noStrike">
              <a:solidFill>
                <a:srgbClr val="787878"/>
              </a:solidFill>
              <a:latin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소비자는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법적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최소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기준만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787878"/>
                </a:solidFill>
                <a:ea typeface="Pretendard Medium"/>
              </a:rPr>
              <a:t>충족하려한다</a:t>
            </a:r>
            <a:r>
              <a:rPr lang="en-US" sz="2400" b="0" i="0" u="none" strike="noStrike">
                <a:solidFill>
                  <a:srgbClr val="787878"/>
                </a:solidFill>
                <a:latin typeface="Pretendard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92600" y="4793392"/>
            <a:ext cx="3784600" cy="571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199" b="0" i="0" u="none" strike="noStrike" dirty="0">
                <a:solidFill>
                  <a:srgbClr val="FFFFFF"/>
                </a:solidFill>
                <a:ea typeface="Pretendard Bold"/>
              </a:rPr>
              <a:t>소방시설</a:t>
            </a:r>
            <a:r>
              <a:rPr lang="en-US" sz="3199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199" b="0" i="0" u="none" strike="noStrike" dirty="0">
                <a:solidFill>
                  <a:srgbClr val="FFFFFF"/>
                </a:solidFill>
                <a:ea typeface="Pretendard Bold"/>
              </a:rPr>
              <a:t>컨설턴트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60150" y="4800600"/>
            <a:ext cx="1536700" cy="571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199" b="0" i="0" u="none" strike="noStrike" dirty="0">
                <a:solidFill>
                  <a:srgbClr val="FFFFFF"/>
                </a:solidFill>
                <a:ea typeface="Pretendard Bold"/>
              </a:rPr>
              <a:t>소방관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0800" y="6362700"/>
            <a:ext cx="2108200" cy="205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7100" y="6502400"/>
            <a:ext cx="1955800" cy="181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86300" y="6477000"/>
            <a:ext cx="1816100" cy="1828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4200" y="2108200"/>
            <a:ext cx="5308600" cy="1397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477500" y="1993900"/>
            <a:ext cx="36576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9137" b="0" i="0" u="none" strike="noStrike" dirty="0">
                <a:solidFill>
                  <a:srgbClr val="FFFFFF"/>
                </a:solidFill>
                <a:ea typeface="Pretendard Black"/>
              </a:rPr>
              <a:t>인터뷰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-1041400"/>
            <a:ext cx="262509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-1447800"/>
            <a:ext cx="9067800" cy="273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1536700"/>
            <a:ext cx="5422900" cy="139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6804" y="1371600"/>
            <a:ext cx="4978400" cy="1625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9137" b="0" i="0" u="none" strike="noStrike" dirty="0">
                <a:solidFill>
                  <a:srgbClr val="FFFFFF"/>
                </a:solidFill>
                <a:ea typeface="Pretendard Black"/>
              </a:rPr>
              <a:t>시장</a:t>
            </a:r>
            <a:r>
              <a:rPr lang="en-US" sz="9137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9137" b="0" i="0" u="none" strike="noStrike" dirty="0">
                <a:solidFill>
                  <a:srgbClr val="FFFFFF"/>
                </a:solidFill>
                <a:ea typeface="Pretendard Black"/>
              </a:rPr>
              <a:t>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4711700"/>
            <a:ext cx="5486400" cy="429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0" y="4991100"/>
            <a:ext cx="1943100" cy="430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0" y="3302000"/>
            <a:ext cx="1943100" cy="599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500" y="9245600"/>
            <a:ext cx="5956300" cy="241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37600" y="10617200"/>
            <a:ext cx="54102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187" b="0" i="0" u="none" strike="noStrike" dirty="0">
                <a:solidFill>
                  <a:srgbClr val="000000"/>
                </a:solidFill>
                <a:latin typeface="Pretendard Bold"/>
              </a:rPr>
              <a:t>&lt; </a:t>
            </a:r>
            <a:r>
              <a:rPr lang="ko-KR" sz="4187" b="0" i="0" u="none" strike="noStrike" dirty="0">
                <a:solidFill>
                  <a:srgbClr val="000000"/>
                </a:solidFill>
                <a:ea typeface="Pretendard Bold"/>
              </a:rPr>
              <a:t>소방산업</a:t>
            </a:r>
            <a:r>
              <a:rPr lang="en-US" sz="4187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187" b="0" i="0" u="none" strike="noStrike" dirty="0">
                <a:solidFill>
                  <a:srgbClr val="000000"/>
                </a:solidFill>
                <a:ea typeface="Pretendard Bold"/>
              </a:rPr>
              <a:t>규모</a:t>
            </a:r>
            <a:r>
              <a:rPr lang="en-US" sz="4187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187" b="0" i="0" u="none" strike="noStrike" dirty="0">
                <a:solidFill>
                  <a:srgbClr val="000000"/>
                </a:solidFill>
                <a:ea typeface="Pretendard Bold"/>
              </a:rPr>
              <a:t>변화</a:t>
            </a:r>
            <a:r>
              <a:rPr lang="en-US" sz="4187" b="0" i="0" u="none" strike="noStrike" dirty="0">
                <a:solidFill>
                  <a:srgbClr val="000000"/>
                </a:solidFill>
                <a:latin typeface="Pretendard Bold"/>
              </a:rPr>
              <a:t> &gt;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252381">
            <a:off x="9880600" y="2082800"/>
            <a:ext cx="2349500" cy="384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950200" y="6858000"/>
            <a:ext cx="32131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 dirty="0">
                <a:solidFill>
                  <a:srgbClr val="000000"/>
                </a:solidFill>
                <a:latin typeface="Pretendard Regular"/>
              </a:rPr>
              <a:t>19</a:t>
            </a:r>
            <a:r>
              <a:rPr lang="ko-KR" sz="4207" b="0" i="0" u="none" strike="noStrike" dirty="0">
                <a:solidFill>
                  <a:srgbClr val="000000"/>
                </a:solidFill>
                <a:ea typeface="Pretendard Regular"/>
              </a:rPr>
              <a:t>조</a:t>
            </a:r>
            <a:r>
              <a:rPr lang="en-US" sz="4207" b="0" i="0" u="none" strike="noStrike" dirty="0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4207" b="0" i="0" u="none" strike="noStrike" dirty="0">
                <a:solidFill>
                  <a:srgbClr val="000000"/>
                </a:solidFill>
                <a:ea typeface="Pretendard Regular"/>
              </a:rPr>
              <a:t>천억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98399" y="6108700"/>
            <a:ext cx="1805391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 dirty="0">
                <a:solidFill>
                  <a:srgbClr val="000000"/>
                </a:solidFill>
                <a:latin typeface="Pretendard Regular"/>
              </a:rPr>
              <a:t>23</a:t>
            </a:r>
            <a:r>
              <a:rPr lang="ko-KR" sz="4207" b="0" i="0" u="none" strike="noStrike" dirty="0">
                <a:solidFill>
                  <a:srgbClr val="000000"/>
                </a:solidFill>
                <a:ea typeface="Pretendard Regular"/>
              </a:rPr>
              <a:t>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05800" y="9652000"/>
            <a:ext cx="16383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204" b="0" i="0" u="none" strike="noStrike">
                <a:solidFill>
                  <a:srgbClr val="000000"/>
                </a:solidFill>
                <a:latin typeface="Pretendard Regular"/>
              </a:rPr>
              <a:t>2023</a:t>
            </a:r>
            <a:r>
              <a:rPr lang="ko-KR" sz="3204" b="0" i="0" u="none" strike="noStrike">
                <a:solidFill>
                  <a:srgbClr val="000000"/>
                </a:solidFill>
                <a:ea typeface="Pretendard Regular"/>
              </a:rPr>
              <a:t>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06300" y="9652000"/>
            <a:ext cx="16383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204" b="0" i="0" u="none" strike="noStrike">
                <a:solidFill>
                  <a:srgbClr val="000000"/>
                </a:solidFill>
                <a:latin typeface="Pretendard Regular"/>
              </a:rPr>
              <a:t>2029</a:t>
            </a:r>
            <a:r>
              <a:rPr lang="ko-KR" sz="3204" b="0" i="0" u="none" strike="noStrike">
                <a:solidFill>
                  <a:srgbClr val="000000"/>
                </a:solidFill>
                <a:ea typeface="Pretendard Regular"/>
              </a:rPr>
              <a:t>년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699374">
            <a:off x="14058900" y="2476500"/>
            <a:ext cx="5486400" cy="8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94514">
            <a:off x="14058900" y="9893300"/>
            <a:ext cx="5486400" cy="8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56400" y="1905000"/>
            <a:ext cx="2870200" cy="8724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69100" y="9067800"/>
            <a:ext cx="2870200" cy="1600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142200" y="9131300"/>
            <a:ext cx="2870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7" b="0" i="0" u="none" strike="noStrike" dirty="0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4207" b="0" i="0" u="none" strike="noStrike" dirty="0">
                <a:solidFill>
                  <a:srgbClr val="000000"/>
                </a:solidFill>
                <a:latin typeface="Pretendard Regular"/>
              </a:rPr>
              <a:t>20%</a:t>
            </a:r>
          </a:p>
          <a:p>
            <a:pPr lvl="0" algn="l">
              <a:lnSpc>
                <a:spcPct val="116199"/>
              </a:lnSpc>
            </a:pPr>
            <a:r>
              <a:rPr lang="en" sz="4207" b="0" i="0" u="none" strike="noStrike" dirty="0">
                <a:solidFill>
                  <a:srgbClr val="000000"/>
                </a:solidFill>
                <a:ea typeface="Pretendard Regular"/>
              </a:rPr>
              <a:t>제조업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3300" y="901700"/>
            <a:ext cx="3810000" cy="2667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645400" y="1790700"/>
            <a:ext cx="2946400" cy="58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283" b="0" i="0" u="none" strike="noStrike">
                <a:solidFill>
                  <a:srgbClr val="000000"/>
                </a:solidFill>
                <a:ea typeface="Pretendard Regular"/>
              </a:rPr>
              <a:t>매년</a:t>
            </a:r>
            <a:r>
              <a:rPr lang="en-US" sz="3283" b="0" i="0" u="none" strike="noStrike">
                <a:solidFill>
                  <a:srgbClr val="000000"/>
                </a:solidFill>
                <a:latin typeface="Pretendard Regular"/>
              </a:rPr>
              <a:t> 4.3% </a:t>
            </a:r>
            <a:r>
              <a:rPr lang="ko-KR" sz="3283" b="0" i="0" u="none" strike="noStrike">
                <a:solidFill>
                  <a:srgbClr val="000000"/>
                </a:solidFill>
                <a:ea typeface="Pretendard Regular"/>
              </a:rPr>
              <a:t>성장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2972</Words>
  <Application>Microsoft Office PowerPoint</Application>
  <PresentationFormat>사용자 지정</PresentationFormat>
  <Paragraphs>402</Paragraphs>
  <Slides>30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43" baseType="lpstr">
      <vt:lpstr>Pretendard Black</vt:lpstr>
      <vt:lpstr>Pretendard SemiBold</vt:lpstr>
      <vt:lpstr>Pretendard Bold</vt:lpstr>
      <vt:lpstr>Pretendard Light</vt:lpstr>
      <vt:lpstr>Pretendard Regular</vt:lpstr>
      <vt:lpstr>맑은 고딕</vt:lpstr>
      <vt:lpstr>Calibri</vt:lpstr>
      <vt:lpstr>Pretendard Medium</vt:lpstr>
      <vt:lpstr>Arial</vt:lpstr>
      <vt:lpstr>Pretendard ExtraBold</vt:lpstr>
      <vt:lpstr>Office Theme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Model 1: 소방/구조용 (SRM)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Noh Seungmin</dc:creator>
  <cp:lastModifiedBy>이영현</cp:lastModifiedBy>
  <cp:revision>14</cp:revision>
  <dcterms:created xsi:type="dcterms:W3CDTF">2006-08-16T00:00:00Z</dcterms:created>
  <dcterms:modified xsi:type="dcterms:W3CDTF">2026-01-20T14:43:35Z</dcterms:modified>
</cp:coreProperties>
</file>